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5" r:id="rId2"/>
    <p:sldId id="366" r:id="rId3"/>
    <p:sldId id="362" r:id="rId4"/>
    <p:sldId id="377" r:id="rId5"/>
    <p:sldId id="375" r:id="rId6"/>
    <p:sldId id="372" r:id="rId7"/>
    <p:sldId id="367" r:id="rId8"/>
    <p:sldId id="368" r:id="rId9"/>
    <p:sldId id="369" r:id="rId10"/>
    <p:sldId id="370" r:id="rId11"/>
    <p:sldId id="364" r:id="rId12"/>
    <p:sldId id="380" r:id="rId13"/>
    <p:sldId id="381" r:id="rId14"/>
    <p:sldId id="373" r:id="rId15"/>
    <p:sldId id="382" r:id="rId16"/>
    <p:sldId id="352" r:id="rId17"/>
    <p:sldId id="383" r:id="rId18"/>
    <p:sldId id="384" r:id="rId19"/>
    <p:sldId id="385" r:id="rId20"/>
    <p:sldId id="386" r:id="rId21"/>
    <p:sldId id="387" r:id="rId22"/>
    <p:sldId id="356" r:id="rId23"/>
    <p:sldId id="287" r:id="rId24"/>
    <p:sldId id="391" r:id="rId25"/>
    <p:sldId id="350" r:id="rId26"/>
    <p:sldId id="351" r:id="rId27"/>
    <p:sldId id="357" r:id="rId28"/>
    <p:sldId id="358" r:id="rId29"/>
    <p:sldId id="359" r:id="rId30"/>
    <p:sldId id="360" r:id="rId31"/>
    <p:sldId id="361" r:id="rId32"/>
    <p:sldId id="263" r:id="rId33"/>
  </p:sldIdLst>
  <p:sldSz cx="12192000" cy="6858000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D462F"/>
    <a:srgbClr val="D2B4A6"/>
    <a:srgbClr val="734F29"/>
    <a:srgbClr val="D24726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1034" autoAdjust="0"/>
  </p:normalViewPr>
  <p:slideViewPr>
    <p:cSldViewPr snapToGrid="0">
      <p:cViewPr varScale="1">
        <p:scale>
          <a:sx n="114" d="100"/>
          <a:sy n="114" d="100"/>
        </p:scale>
        <p:origin x="5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74"/>
    </p:cViewPr>
  </p:sorterViewPr>
  <p:notesViewPr>
    <p:cSldViewPr snapToGrid="0">
      <p:cViewPr varScale="1">
        <p:scale>
          <a:sx n="83" d="100"/>
          <a:sy n="83" d="100"/>
        </p:scale>
        <p:origin x="13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AE40B-B468-426F-BFAC-0D72F9AF43EA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B5CB047B-86CE-40A8-A81F-7175D16C2977}">
      <dgm:prSet phldrT="[Text]" custT="1"/>
      <dgm:spPr>
        <a:solidFill>
          <a:srgbClr val="D24726"/>
        </a:solidFill>
      </dgm:spPr>
      <dgm:t>
        <a:bodyPr/>
        <a:lstStyle/>
        <a:p>
          <a:r>
            <a:rPr lang="de-DE" sz="3200" b="1" dirty="0"/>
            <a:t>Schulfähigkeitskriterien</a:t>
          </a:r>
          <a:endParaRPr lang="de-DE" sz="1900" b="1" dirty="0"/>
        </a:p>
      </dgm:t>
    </dgm:pt>
    <dgm:pt modelId="{157B62CF-46C4-446F-90B7-D0115F64918D}" type="parTrans" cxnId="{56D77D87-A771-44D5-9254-C657A8F3C73D}">
      <dgm:prSet/>
      <dgm:spPr/>
      <dgm:t>
        <a:bodyPr/>
        <a:lstStyle/>
        <a:p>
          <a:endParaRPr lang="de-DE"/>
        </a:p>
      </dgm:t>
    </dgm:pt>
    <dgm:pt modelId="{36E9942D-BD9F-4AE1-87FD-8C9C6FF33CC3}" type="sibTrans" cxnId="{56D77D87-A771-44D5-9254-C657A8F3C73D}">
      <dgm:prSet/>
      <dgm:spPr/>
      <dgm:t>
        <a:bodyPr/>
        <a:lstStyle/>
        <a:p>
          <a:endParaRPr lang="de-DE"/>
        </a:p>
      </dgm:t>
    </dgm:pt>
    <dgm:pt modelId="{3D65B0A6-2C7C-4E8D-9938-01EA0B2CDC80}" type="asst">
      <dgm:prSet phldrT="[Text]"/>
      <dgm:spPr>
        <a:solidFill>
          <a:srgbClr val="D24726"/>
        </a:solidFill>
      </dgm:spPr>
      <dgm:t>
        <a:bodyPr/>
        <a:lstStyle/>
        <a:p>
          <a:r>
            <a:rPr lang="de-DE" b="1" dirty="0"/>
            <a:t>schulnahe Vorläuferkompetenzen</a:t>
          </a:r>
        </a:p>
      </dgm:t>
    </dgm:pt>
    <dgm:pt modelId="{D99A1912-45BA-4505-8C5F-3D00BD07ABCD}" type="parTrans" cxnId="{942965A1-A129-4A47-9375-DCDB9F0C8CE0}">
      <dgm:prSet/>
      <dgm:spPr>
        <a:ln w="57150">
          <a:solidFill>
            <a:srgbClr val="DD462F"/>
          </a:solidFill>
        </a:ln>
      </dgm:spPr>
      <dgm:t>
        <a:bodyPr/>
        <a:lstStyle/>
        <a:p>
          <a:endParaRPr lang="de-DE"/>
        </a:p>
      </dgm:t>
    </dgm:pt>
    <dgm:pt modelId="{6ACBDEA5-184A-4E28-9233-ED54996946FA}" type="sibTrans" cxnId="{942965A1-A129-4A47-9375-DCDB9F0C8CE0}">
      <dgm:prSet/>
      <dgm:spPr/>
      <dgm:t>
        <a:bodyPr/>
        <a:lstStyle/>
        <a:p>
          <a:endParaRPr lang="de-DE"/>
        </a:p>
      </dgm:t>
    </dgm:pt>
    <dgm:pt modelId="{3397BC6B-9DF7-4238-BBCB-5B874A44BCA8}">
      <dgm:prSet phldrT="[Text]"/>
      <dgm:spPr>
        <a:solidFill>
          <a:srgbClr val="D24726"/>
        </a:solidFill>
      </dgm:spPr>
      <dgm:t>
        <a:bodyPr/>
        <a:lstStyle/>
        <a:p>
          <a:r>
            <a:rPr lang="de-DE" b="1" dirty="0"/>
            <a:t>Phonologische Bewusstheit</a:t>
          </a:r>
        </a:p>
        <a:p>
          <a:r>
            <a:rPr lang="de-DE" b="1" dirty="0"/>
            <a:t>Mengen- und zahlenbezogenes Vorwissen</a:t>
          </a:r>
        </a:p>
        <a:p>
          <a:endParaRPr lang="de-DE" b="1" dirty="0"/>
        </a:p>
      </dgm:t>
    </dgm:pt>
    <dgm:pt modelId="{DD23108E-8D1D-44B8-B41B-4951B93F0BB3}" type="parTrans" cxnId="{E24FBFF5-9445-40D1-B9D9-E1C69E1D7DDA}">
      <dgm:prSet/>
      <dgm:spPr>
        <a:solidFill>
          <a:srgbClr val="D24726"/>
        </a:solidFill>
        <a:ln w="57150">
          <a:solidFill>
            <a:srgbClr val="DD462F"/>
          </a:solidFill>
        </a:ln>
      </dgm:spPr>
      <dgm:t>
        <a:bodyPr/>
        <a:lstStyle/>
        <a:p>
          <a:endParaRPr lang="de-DE"/>
        </a:p>
      </dgm:t>
    </dgm:pt>
    <dgm:pt modelId="{A1C4C123-CE37-41C9-814D-35BAE461E7BF}" type="sibTrans" cxnId="{E24FBFF5-9445-40D1-B9D9-E1C69E1D7DDA}">
      <dgm:prSet/>
      <dgm:spPr/>
      <dgm:t>
        <a:bodyPr/>
        <a:lstStyle/>
        <a:p>
          <a:endParaRPr lang="de-DE"/>
        </a:p>
      </dgm:t>
    </dgm:pt>
    <dgm:pt modelId="{8F41D8EC-9B7D-4DD1-9A63-6FC925F20DFA}">
      <dgm:prSet phldrT="[Text]"/>
      <dgm:spPr>
        <a:solidFill>
          <a:srgbClr val="D24726"/>
        </a:solidFill>
      </dgm:spPr>
      <dgm:t>
        <a:bodyPr/>
        <a:lstStyle/>
        <a:p>
          <a:r>
            <a:rPr lang="de-DE" b="1" dirty="0"/>
            <a:t>Grob- und Feinmotorik</a:t>
          </a:r>
        </a:p>
        <a:p>
          <a:r>
            <a:rPr lang="de-DE" b="1" dirty="0"/>
            <a:t>Sozialverhalten</a:t>
          </a:r>
        </a:p>
        <a:p>
          <a:r>
            <a:rPr lang="de-DE" b="1" dirty="0"/>
            <a:t>Selbstständigkeit</a:t>
          </a:r>
        </a:p>
        <a:p>
          <a:r>
            <a:rPr lang="de-DE" b="1" dirty="0"/>
            <a:t>Gliederungsfähigkeit</a:t>
          </a:r>
        </a:p>
        <a:p>
          <a:r>
            <a:rPr lang="de-DE" b="1" dirty="0"/>
            <a:t>Arbeitsverhalten</a:t>
          </a:r>
        </a:p>
        <a:p>
          <a:r>
            <a:rPr lang="de-DE" b="1" dirty="0"/>
            <a:t>etc.</a:t>
          </a:r>
        </a:p>
      </dgm:t>
    </dgm:pt>
    <dgm:pt modelId="{22AA23FC-443E-4F63-8E0D-D39C8A0A7473}" type="parTrans" cxnId="{F9765682-7116-4828-AC30-3C08E63300B4}">
      <dgm:prSet/>
      <dgm:spPr>
        <a:solidFill>
          <a:srgbClr val="D24726"/>
        </a:solidFill>
        <a:ln w="57150">
          <a:solidFill>
            <a:srgbClr val="DD462F"/>
          </a:solidFill>
        </a:ln>
      </dgm:spPr>
      <dgm:t>
        <a:bodyPr/>
        <a:lstStyle/>
        <a:p>
          <a:endParaRPr lang="de-DE"/>
        </a:p>
      </dgm:t>
    </dgm:pt>
    <dgm:pt modelId="{DFF4B4B2-8DB1-4BE9-BF2A-AC9D7EE6298F}" type="sibTrans" cxnId="{F9765682-7116-4828-AC30-3C08E63300B4}">
      <dgm:prSet/>
      <dgm:spPr/>
      <dgm:t>
        <a:bodyPr/>
        <a:lstStyle/>
        <a:p>
          <a:endParaRPr lang="de-DE"/>
        </a:p>
      </dgm:t>
    </dgm:pt>
    <dgm:pt modelId="{08DEDF2C-87F2-4FDD-8393-39F9270BCE1C}" type="asst">
      <dgm:prSet phldrT="[Text]"/>
      <dgm:spPr>
        <a:solidFill>
          <a:srgbClr val="D24726"/>
        </a:solidFill>
      </dgm:spPr>
      <dgm:t>
        <a:bodyPr/>
        <a:lstStyle/>
        <a:p>
          <a:r>
            <a:rPr lang="de-DE" b="1" dirty="0"/>
            <a:t>Basiskompetenzen</a:t>
          </a:r>
        </a:p>
      </dgm:t>
    </dgm:pt>
    <dgm:pt modelId="{0428B740-9D74-4FCA-B7F0-CBBDEB0BD662}" type="parTrans" cxnId="{70B59561-AA26-4FF5-8F84-2D08812843DA}">
      <dgm:prSet/>
      <dgm:spPr>
        <a:ln w="57150">
          <a:solidFill>
            <a:srgbClr val="DD462F"/>
          </a:solidFill>
        </a:ln>
      </dgm:spPr>
      <dgm:t>
        <a:bodyPr/>
        <a:lstStyle/>
        <a:p>
          <a:endParaRPr lang="de-DE"/>
        </a:p>
      </dgm:t>
    </dgm:pt>
    <dgm:pt modelId="{00342F51-DD3E-4220-8441-4602A06C5288}" type="sibTrans" cxnId="{70B59561-AA26-4FF5-8F84-2D08812843DA}">
      <dgm:prSet/>
      <dgm:spPr/>
      <dgm:t>
        <a:bodyPr/>
        <a:lstStyle/>
        <a:p>
          <a:endParaRPr lang="de-DE"/>
        </a:p>
      </dgm:t>
    </dgm:pt>
    <dgm:pt modelId="{9E513E15-BEBD-4EE7-914E-FAD1F26D3FD2}" type="pres">
      <dgm:prSet presAssocID="{82BAE40B-B468-426F-BFAC-0D72F9AF43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05A868-0B51-453B-AA9B-7CE9C47CC152}" type="pres">
      <dgm:prSet presAssocID="{B5CB047B-86CE-40A8-A81F-7175D16C2977}" presName="hierRoot1" presStyleCnt="0">
        <dgm:presLayoutVars>
          <dgm:hierBranch val="init"/>
        </dgm:presLayoutVars>
      </dgm:prSet>
      <dgm:spPr/>
    </dgm:pt>
    <dgm:pt modelId="{56C17613-23FE-4857-9C16-CC0C2EE8C041}" type="pres">
      <dgm:prSet presAssocID="{B5CB047B-86CE-40A8-A81F-7175D16C2977}" presName="rootComposite1" presStyleCnt="0"/>
      <dgm:spPr/>
    </dgm:pt>
    <dgm:pt modelId="{3C024F33-8D9E-40FF-AA55-72ACC5370F85}" type="pres">
      <dgm:prSet presAssocID="{B5CB047B-86CE-40A8-A81F-7175D16C2977}" presName="rootText1" presStyleLbl="node0" presStyleIdx="0" presStyleCnt="1" custScaleX="277749">
        <dgm:presLayoutVars>
          <dgm:chPref val="3"/>
        </dgm:presLayoutVars>
      </dgm:prSet>
      <dgm:spPr/>
    </dgm:pt>
    <dgm:pt modelId="{E45F7B6A-120C-4FC4-849D-EAA2C502330D}" type="pres">
      <dgm:prSet presAssocID="{B5CB047B-86CE-40A8-A81F-7175D16C2977}" presName="rootConnector1" presStyleLbl="node1" presStyleIdx="0" presStyleCnt="0"/>
      <dgm:spPr/>
    </dgm:pt>
    <dgm:pt modelId="{084F2D96-A4AF-4CF3-8E66-A59BA497E6A2}" type="pres">
      <dgm:prSet presAssocID="{B5CB047B-86CE-40A8-A81F-7175D16C2977}" presName="hierChild2" presStyleCnt="0"/>
      <dgm:spPr/>
    </dgm:pt>
    <dgm:pt modelId="{14022E00-1E68-489C-BD20-BCC82F4D324E}" type="pres">
      <dgm:prSet presAssocID="{DD23108E-8D1D-44B8-B41B-4951B93F0BB3}" presName="Name37" presStyleLbl="parChTrans1D2" presStyleIdx="0" presStyleCnt="4"/>
      <dgm:spPr/>
    </dgm:pt>
    <dgm:pt modelId="{32B02FE0-2080-48F2-B2E8-684BEF915FB5}" type="pres">
      <dgm:prSet presAssocID="{3397BC6B-9DF7-4238-BBCB-5B874A44BCA8}" presName="hierRoot2" presStyleCnt="0">
        <dgm:presLayoutVars>
          <dgm:hierBranch val="init"/>
        </dgm:presLayoutVars>
      </dgm:prSet>
      <dgm:spPr/>
    </dgm:pt>
    <dgm:pt modelId="{44A7AE45-1BF3-4214-9A49-C59F011CAEDC}" type="pres">
      <dgm:prSet presAssocID="{3397BC6B-9DF7-4238-BBCB-5B874A44BCA8}" presName="rootComposite" presStyleCnt="0"/>
      <dgm:spPr/>
    </dgm:pt>
    <dgm:pt modelId="{CE67271A-91C3-4243-8DB5-F8187FDC82B8}" type="pres">
      <dgm:prSet presAssocID="{3397BC6B-9DF7-4238-BBCB-5B874A44BCA8}" presName="rootText" presStyleLbl="node2" presStyleIdx="0" presStyleCnt="2" custScaleX="243943" custScaleY="236313">
        <dgm:presLayoutVars>
          <dgm:chPref val="3"/>
        </dgm:presLayoutVars>
      </dgm:prSet>
      <dgm:spPr/>
    </dgm:pt>
    <dgm:pt modelId="{F48491B9-F7CE-464D-AACF-2DC22657C8CE}" type="pres">
      <dgm:prSet presAssocID="{3397BC6B-9DF7-4238-BBCB-5B874A44BCA8}" presName="rootConnector" presStyleLbl="node2" presStyleIdx="0" presStyleCnt="2"/>
      <dgm:spPr/>
    </dgm:pt>
    <dgm:pt modelId="{2201C9B9-CEA7-4EE8-BFB4-46CDA5D91B66}" type="pres">
      <dgm:prSet presAssocID="{3397BC6B-9DF7-4238-BBCB-5B874A44BCA8}" presName="hierChild4" presStyleCnt="0"/>
      <dgm:spPr/>
    </dgm:pt>
    <dgm:pt modelId="{26096541-E1EE-4353-96CA-2D2C91CDC0B1}" type="pres">
      <dgm:prSet presAssocID="{3397BC6B-9DF7-4238-BBCB-5B874A44BCA8}" presName="hierChild5" presStyleCnt="0"/>
      <dgm:spPr/>
    </dgm:pt>
    <dgm:pt modelId="{601487BA-B2EC-4725-9B98-31B6AE352F28}" type="pres">
      <dgm:prSet presAssocID="{22AA23FC-443E-4F63-8E0D-D39C8A0A7473}" presName="Name37" presStyleLbl="parChTrans1D2" presStyleIdx="1" presStyleCnt="4"/>
      <dgm:spPr/>
    </dgm:pt>
    <dgm:pt modelId="{A2FD5753-C6E7-4DA2-B126-336697BA703E}" type="pres">
      <dgm:prSet presAssocID="{8F41D8EC-9B7D-4DD1-9A63-6FC925F20DFA}" presName="hierRoot2" presStyleCnt="0">
        <dgm:presLayoutVars>
          <dgm:hierBranch val="init"/>
        </dgm:presLayoutVars>
      </dgm:prSet>
      <dgm:spPr/>
    </dgm:pt>
    <dgm:pt modelId="{C22D4041-2944-4CAA-B627-D606D6E0B143}" type="pres">
      <dgm:prSet presAssocID="{8F41D8EC-9B7D-4DD1-9A63-6FC925F20DFA}" presName="rootComposite" presStyleCnt="0"/>
      <dgm:spPr/>
    </dgm:pt>
    <dgm:pt modelId="{7C0DB47D-26E4-493F-8FB7-8AA5160A56DF}" type="pres">
      <dgm:prSet presAssocID="{8F41D8EC-9B7D-4DD1-9A63-6FC925F20DFA}" presName="rootText" presStyleLbl="node2" presStyleIdx="1" presStyleCnt="2" custScaleX="239684" custScaleY="236313">
        <dgm:presLayoutVars>
          <dgm:chPref val="3"/>
        </dgm:presLayoutVars>
      </dgm:prSet>
      <dgm:spPr/>
    </dgm:pt>
    <dgm:pt modelId="{FEDD52C1-0197-4EA5-96B8-3097FA0BE490}" type="pres">
      <dgm:prSet presAssocID="{8F41D8EC-9B7D-4DD1-9A63-6FC925F20DFA}" presName="rootConnector" presStyleLbl="node2" presStyleIdx="1" presStyleCnt="2"/>
      <dgm:spPr/>
    </dgm:pt>
    <dgm:pt modelId="{E9D2BF14-89C7-4563-B1CE-9A06E2DB5A11}" type="pres">
      <dgm:prSet presAssocID="{8F41D8EC-9B7D-4DD1-9A63-6FC925F20DFA}" presName="hierChild4" presStyleCnt="0"/>
      <dgm:spPr/>
    </dgm:pt>
    <dgm:pt modelId="{EFDF0142-E512-4D5F-B58E-6A2583A6920C}" type="pres">
      <dgm:prSet presAssocID="{8F41D8EC-9B7D-4DD1-9A63-6FC925F20DFA}" presName="hierChild5" presStyleCnt="0"/>
      <dgm:spPr/>
    </dgm:pt>
    <dgm:pt modelId="{F8B64358-CCB8-4035-A249-F6835BCF7F00}" type="pres">
      <dgm:prSet presAssocID="{B5CB047B-86CE-40A8-A81F-7175D16C2977}" presName="hierChild3" presStyleCnt="0"/>
      <dgm:spPr/>
    </dgm:pt>
    <dgm:pt modelId="{1FDA3A4D-652F-4483-B7DD-E49E06535B4A}" type="pres">
      <dgm:prSet presAssocID="{D99A1912-45BA-4505-8C5F-3D00BD07ABCD}" presName="Name111" presStyleLbl="parChTrans1D2" presStyleIdx="2" presStyleCnt="4"/>
      <dgm:spPr/>
    </dgm:pt>
    <dgm:pt modelId="{3AB10FB1-C22A-43C7-83A8-4CD3E6585BE8}" type="pres">
      <dgm:prSet presAssocID="{3D65B0A6-2C7C-4E8D-9938-01EA0B2CDC80}" presName="hierRoot3" presStyleCnt="0">
        <dgm:presLayoutVars>
          <dgm:hierBranch val="init"/>
        </dgm:presLayoutVars>
      </dgm:prSet>
      <dgm:spPr/>
    </dgm:pt>
    <dgm:pt modelId="{96529B6E-39AD-4C4F-B8B8-5A8BD7CFC542}" type="pres">
      <dgm:prSet presAssocID="{3D65B0A6-2C7C-4E8D-9938-01EA0B2CDC80}" presName="rootComposite3" presStyleCnt="0"/>
      <dgm:spPr/>
    </dgm:pt>
    <dgm:pt modelId="{953D2FB5-6193-4773-9BEA-6F16A15A5B90}" type="pres">
      <dgm:prSet presAssocID="{3D65B0A6-2C7C-4E8D-9938-01EA0B2CDC80}" presName="rootText3" presStyleLbl="asst1" presStyleIdx="0" presStyleCnt="2" custScaleX="204040">
        <dgm:presLayoutVars>
          <dgm:chPref val="3"/>
        </dgm:presLayoutVars>
      </dgm:prSet>
      <dgm:spPr/>
    </dgm:pt>
    <dgm:pt modelId="{4194D552-B81C-4B71-A5FE-54B355D07E09}" type="pres">
      <dgm:prSet presAssocID="{3D65B0A6-2C7C-4E8D-9938-01EA0B2CDC80}" presName="rootConnector3" presStyleLbl="asst1" presStyleIdx="0" presStyleCnt="2"/>
      <dgm:spPr/>
    </dgm:pt>
    <dgm:pt modelId="{E1D22462-6026-42F4-A69C-852C39809987}" type="pres">
      <dgm:prSet presAssocID="{3D65B0A6-2C7C-4E8D-9938-01EA0B2CDC80}" presName="hierChild6" presStyleCnt="0"/>
      <dgm:spPr/>
    </dgm:pt>
    <dgm:pt modelId="{7D0054BC-4FDF-4227-9D67-EE2CD4A166B7}" type="pres">
      <dgm:prSet presAssocID="{3D65B0A6-2C7C-4E8D-9938-01EA0B2CDC80}" presName="hierChild7" presStyleCnt="0"/>
      <dgm:spPr/>
    </dgm:pt>
    <dgm:pt modelId="{412BAFDA-31C2-49F1-B2D4-9AF017C42798}" type="pres">
      <dgm:prSet presAssocID="{0428B740-9D74-4FCA-B7F0-CBBDEB0BD662}" presName="Name111" presStyleLbl="parChTrans1D2" presStyleIdx="3" presStyleCnt="4"/>
      <dgm:spPr/>
    </dgm:pt>
    <dgm:pt modelId="{4E0C0147-9017-485A-911A-10011F092B26}" type="pres">
      <dgm:prSet presAssocID="{08DEDF2C-87F2-4FDD-8393-39F9270BCE1C}" presName="hierRoot3" presStyleCnt="0">
        <dgm:presLayoutVars>
          <dgm:hierBranch val="init"/>
        </dgm:presLayoutVars>
      </dgm:prSet>
      <dgm:spPr/>
    </dgm:pt>
    <dgm:pt modelId="{406F4E80-F732-44AF-A568-C5E1EAFCE4D2}" type="pres">
      <dgm:prSet presAssocID="{08DEDF2C-87F2-4FDD-8393-39F9270BCE1C}" presName="rootComposite3" presStyleCnt="0"/>
      <dgm:spPr/>
    </dgm:pt>
    <dgm:pt modelId="{F73F4A32-67A7-42E3-9269-8C1C543F446C}" type="pres">
      <dgm:prSet presAssocID="{08DEDF2C-87F2-4FDD-8393-39F9270BCE1C}" presName="rootText3" presStyleLbl="asst1" presStyleIdx="1" presStyleCnt="2" custScaleX="204040">
        <dgm:presLayoutVars>
          <dgm:chPref val="3"/>
        </dgm:presLayoutVars>
      </dgm:prSet>
      <dgm:spPr/>
    </dgm:pt>
    <dgm:pt modelId="{7A982DAA-66F9-4D28-B2E8-4DB36C55C4A4}" type="pres">
      <dgm:prSet presAssocID="{08DEDF2C-87F2-4FDD-8393-39F9270BCE1C}" presName="rootConnector3" presStyleLbl="asst1" presStyleIdx="1" presStyleCnt="2"/>
      <dgm:spPr/>
    </dgm:pt>
    <dgm:pt modelId="{B89277CC-3F57-4E0C-B976-C60243BE3E1F}" type="pres">
      <dgm:prSet presAssocID="{08DEDF2C-87F2-4FDD-8393-39F9270BCE1C}" presName="hierChild6" presStyleCnt="0"/>
      <dgm:spPr/>
    </dgm:pt>
    <dgm:pt modelId="{42AF1533-D864-49B0-B823-9989CCDA1997}" type="pres">
      <dgm:prSet presAssocID="{08DEDF2C-87F2-4FDD-8393-39F9270BCE1C}" presName="hierChild7" presStyleCnt="0"/>
      <dgm:spPr/>
    </dgm:pt>
  </dgm:ptLst>
  <dgm:cxnLst>
    <dgm:cxn modelId="{348AEC09-A0A6-4301-A7B7-27F831CC0A08}" type="presOf" srcId="{DD23108E-8D1D-44B8-B41B-4951B93F0BB3}" destId="{14022E00-1E68-489C-BD20-BCC82F4D324E}" srcOrd="0" destOrd="0" presId="urn:microsoft.com/office/officeart/2005/8/layout/orgChart1"/>
    <dgm:cxn modelId="{1C52B01A-3E28-4F4F-9969-79D2E55CFDAD}" type="presOf" srcId="{D99A1912-45BA-4505-8C5F-3D00BD07ABCD}" destId="{1FDA3A4D-652F-4483-B7DD-E49E06535B4A}" srcOrd="0" destOrd="0" presId="urn:microsoft.com/office/officeart/2005/8/layout/orgChart1"/>
    <dgm:cxn modelId="{5C523637-7E59-4932-8D2D-C0BB7DD423E8}" type="presOf" srcId="{3D65B0A6-2C7C-4E8D-9938-01EA0B2CDC80}" destId="{4194D552-B81C-4B71-A5FE-54B355D07E09}" srcOrd="1" destOrd="0" presId="urn:microsoft.com/office/officeart/2005/8/layout/orgChart1"/>
    <dgm:cxn modelId="{349F795D-8598-47F8-BDB6-E1AF7813E43D}" type="presOf" srcId="{0428B740-9D74-4FCA-B7F0-CBBDEB0BD662}" destId="{412BAFDA-31C2-49F1-B2D4-9AF017C42798}" srcOrd="0" destOrd="0" presId="urn:microsoft.com/office/officeart/2005/8/layout/orgChart1"/>
    <dgm:cxn modelId="{78107360-6490-4086-8FAD-07F9AD5249D6}" type="presOf" srcId="{3D65B0A6-2C7C-4E8D-9938-01EA0B2CDC80}" destId="{953D2FB5-6193-4773-9BEA-6F16A15A5B90}" srcOrd="0" destOrd="0" presId="urn:microsoft.com/office/officeart/2005/8/layout/orgChart1"/>
    <dgm:cxn modelId="{BC2A5061-E0F5-497E-B376-67BEA8D89AD1}" type="presOf" srcId="{08DEDF2C-87F2-4FDD-8393-39F9270BCE1C}" destId="{7A982DAA-66F9-4D28-B2E8-4DB36C55C4A4}" srcOrd="1" destOrd="0" presId="urn:microsoft.com/office/officeart/2005/8/layout/orgChart1"/>
    <dgm:cxn modelId="{70B59561-AA26-4FF5-8F84-2D08812843DA}" srcId="{B5CB047B-86CE-40A8-A81F-7175D16C2977}" destId="{08DEDF2C-87F2-4FDD-8393-39F9270BCE1C}" srcOrd="1" destOrd="0" parTransId="{0428B740-9D74-4FCA-B7F0-CBBDEB0BD662}" sibTransId="{00342F51-DD3E-4220-8441-4602A06C5288}"/>
    <dgm:cxn modelId="{8D27094A-458C-45B3-8D74-8375CC16A315}" type="presOf" srcId="{8F41D8EC-9B7D-4DD1-9A63-6FC925F20DFA}" destId="{FEDD52C1-0197-4EA5-96B8-3097FA0BE490}" srcOrd="1" destOrd="0" presId="urn:microsoft.com/office/officeart/2005/8/layout/orgChart1"/>
    <dgm:cxn modelId="{E044106A-E492-410F-89E2-A5AF75C99B1A}" type="presOf" srcId="{82BAE40B-B468-426F-BFAC-0D72F9AF43EA}" destId="{9E513E15-BEBD-4EE7-914E-FAD1F26D3FD2}" srcOrd="0" destOrd="0" presId="urn:microsoft.com/office/officeart/2005/8/layout/orgChart1"/>
    <dgm:cxn modelId="{A6216E54-03CF-43C6-BDE8-4FF22E26123B}" type="presOf" srcId="{8F41D8EC-9B7D-4DD1-9A63-6FC925F20DFA}" destId="{7C0DB47D-26E4-493F-8FB7-8AA5160A56DF}" srcOrd="0" destOrd="0" presId="urn:microsoft.com/office/officeart/2005/8/layout/orgChart1"/>
    <dgm:cxn modelId="{DD3A5675-F158-401C-9484-2E1EB9DB3EFF}" type="presOf" srcId="{B5CB047B-86CE-40A8-A81F-7175D16C2977}" destId="{E45F7B6A-120C-4FC4-849D-EAA2C502330D}" srcOrd="1" destOrd="0" presId="urn:microsoft.com/office/officeart/2005/8/layout/orgChart1"/>
    <dgm:cxn modelId="{B9C8DD58-806A-4478-B3D3-8BBC5B730C2B}" type="presOf" srcId="{22AA23FC-443E-4F63-8E0D-D39C8A0A7473}" destId="{601487BA-B2EC-4725-9B98-31B6AE352F28}" srcOrd="0" destOrd="0" presId="urn:microsoft.com/office/officeart/2005/8/layout/orgChart1"/>
    <dgm:cxn modelId="{FC12BC59-0C9D-417B-9E84-399845F4C691}" type="presOf" srcId="{B5CB047B-86CE-40A8-A81F-7175D16C2977}" destId="{3C024F33-8D9E-40FF-AA55-72ACC5370F85}" srcOrd="0" destOrd="0" presId="urn:microsoft.com/office/officeart/2005/8/layout/orgChart1"/>
    <dgm:cxn modelId="{F9765682-7116-4828-AC30-3C08E63300B4}" srcId="{B5CB047B-86CE-40A8-A81F-7175D16C2977}" destId="{8F41D8EC-9B7D-4DD1-9A63-6FC925F20DFA}" srcOrd="3" destOrd="0" parTransId="{22AA23FC-443E-4F63-8E0D-D39C8A0A7473}" sibTransId="{DFF4B4B2-8DB1-4BE9-BF2A-AC9D7EE6298F}"/>
    <dgm:cxn modelId="{56D77D87-A771-44D5-9254-C657A8F3C73D}" srcId="{82BAE40B-B468-426F-BFAC-0D72F9AF43EA}" destId="{B5CB047B-86CE-40A8-A81F-7175D16C2977}" srcOrd="0" destOrd="0" parTransId="{157B62CF-46C4-446F-90B7-D0115F64918D}" sibTransId="{36E9942D-BD9F-4AE1-87FD-8C9C6FF33CC3}"/>
    <dgm:cxn modelId="{7A970AA1-810C-45A8-AC5C-EB100892D6DC}" type="presOf" srcId="{3397BC6B-9DF7-4238-BBCB-5B874A44BCA8}" destId="{CE67271A-91C3-4243-8DB5-F8187FDC82B8}" srcOrd="0" destOrd="0" presId="urn:microsoft.com/office/officeart/2005/8/layout/orgChart1"/>
    <dgm:cxn modelId="{942965A1-A129-4A47-9375-DCDB9F0C8CE0}" srcId="{B5CB047B-86CE-40A8-A81F-7175D16C2977}" destId="{3D65B0A6-2C7C-4E8D-9938-01EA0B2CDC80}" srcOrd="0" destOrd="0" parTransId="{D99A1912-45BA-4505-8C5F-3D00BD07ABCD}" sibTransId="{6ACBDEA5-184A-4E28-9233-ED54996946FA}"/>
    <dgm:cxn modelId="{155DC2B5-5FFE-4C76-AEF4-1A18ED05BDD3}" type="presOf" srcId="{3397BC6B-9DF7-4238-BBCB-5B874A44BCA8}" destId="{F48491B9-F7CE-464D-AACF-2DC22657C8CE}" srcOrd="1" destOrd="0" presId="urn:microsoft.com/office/officeart/2005/8/layout/orgChart1"/>
    <dgm:cxn modelId="{E24FBFF5-9445-40D1-B9D9-E1C69E1D7DDA}" srcId="{B5CB047B-86CE-40A8-A81F-7175D16C2977}" destId="{3397BC6B-9DF7-4238-BBCB-5B874A44BCA8}" srcOrd="2" destOrd="0" parTransId="{DD23108E-8D1D-44B8-B41B-4951B93F0BB3}" sibTransId="{A1C4C123-CE37-41C9-814D-35BAE461E7BF}"/>
    <dgm:cxn modelId="{CEFADCFA-5FD7-41E6-8D27-FFC19609877C}" type="presOf" srcId="{08DEDF2C-87F2-4FDD-8393-39F9270BCE1C}" destId="{F73F4A32-67A7-42E3-9269-8C1C543F446C}" srcOrd="0" destOrd="0" presId="urn:microsoft.com/office/officeart/2005/8/layout/orgChart1"/>
    <dgm:cxn modelId="{D42A5C2C-3511-4068-9A67-AE8047CFAA63}" type="presParOf" srcId="{9E513E15-BEBD-4EE7-914E-FAD1F26D3FD2}" destId="{6205A868-0B51-453B-AA9B-7CE9C47CC152}" srcOrd="0" destOrd="0" presId="urn:microsoft.com/office/officeart/2005/8/layout/orgChart1"/>
    <dgm:cxn modelId="{580FB54B-6C2D-49CB-8863-4489B3541CB5}" type="presParOf" srcId="{6205A868-0B51-453B-AA9B-7CE9C47CC152}" destId="{56C17613-23FE-4857-9C16-CC0C2EE8C041}" srcOrd="0" destOrd="0" presId="urn:microsoft.com/office/officeart/2005/8/layout/orgChart1"/>
    <dgm:cxn modelId="{1CE82DFF-A87D-4F91-9AD8-628B26F5077C}" type="presParOf" srcId="{56C17613-23FE-4857-9C16-CC0C2EE8C041}" destId="{3C024F33-8D9E-40FF-AA55-72ACC5370F85}" srcOrd="0" destOrd="0" presId="urn:microsoft.com/office/officeart/2005/8/layout/orgChart1"/>
    <dgm:cxn modelId="{CF5EC6F5-152B-49A2-8F00-C46F92953211}" type="presParOf" srcId="{56C17613-23FE-4857-9C16-CC0C2EE8C041}" destId="{E45F7B6A-120C-4FC4-849D-EAA2C502330D}" srcOrd="1" destOrd="0" presId="urn:microsoft.com/office/officeart/2005/8/layout/orgChart1"/>
    <dgm:cxn modelId="{F8C0A23F-69C0-4989-A62D-20E3392A5A71}" type="presParOf" srcId="{6205A868-0B51-453B-AA9B-7CE9C47CC152}" destId="{084F2D96-A4AF-4CF3-8E66-A59BA497E6A2}" srcOrd="1" destOrd="0" presId="urn:microsoft.com/office/officeart/2005/8/layout/orgChart1"/>
    <dgm:cxn modelId="{78AECD09-C3DC-4B6D-B9FD-752E36774F82}" type="presParOf" srcId="{084F2D96-A4AF-4CF3-8E66-A59BA497E6A2}" destId="{14022E00-1E68-489C-BD20-BCC82F4D324E}" srcOrd="0" destOrd="0" presId="urn:microsoft.com/office/officeart/2005/8/layout/orgChart1"/>
    <dgm:cxn modelId="{7023E9E7-91E3-439A-8B78-C65DBB5CCE59}" type="presParOf" srcId="{084F2D96-A4AF-4CF3-8E66-A59BA497E6A2}" destId="{32B02FE0-2080-48F2-B2E8-684BEF915FB5}" srcOrd="1" destOrd="0" presId="urn:microsoft.com/office/officeart/2005/8/layout/orgChart1"/>
    <dgm:cxn modelId="{78793F91-858D-4C2B-AFE7-7CBD7EF66178}" type="presParOf" srcId="{32B02FE0-2080-48F2-B2E8-684BEF915FB5}" destId="{44A7AE45-1BF3-4214-9A49-C59F011CAEDC}" srcOrd="0" destOrd="0" presId="urn:microsoft.com/office/officeart/2005/8/layout/orgChart1"/>
    <dgm:cxn modelId="{9F2E831C-D184-4607-BFBF-D846A52D0ED3}" type="presParOf" srcId="{44A7AE45-1BF3-4214-9A49-C59F011CAEDC}" destId="{CE67271A-91C3-4243-8DB5-F8187FDC82B8}" srcOrd="0" destOrd="0" presId="urn:microsoft.com/office/officeart/2005/8/layout/orgChart1"/>
    <dgm:cxn modelId="{CA04DA84-EBC4-4F08-94D2-3F9086C925AA}" type="presParOf" srcId="{44A7AE45-1BF3-4214-9A49-C59F011CAEDC}" destId="{F48491B9-F7CE-464D-AACF-2DC22657C8CE}" srcOrd="1" destOrd="0" presId="urn:microsoft.com/office/officeart/2005/8/layout/orgChart1"/>
    <dgm:cxn modelId="{C35126F3-BCDA-4927-BE81-7AE75BC8E441}" type="presParOf" srcId="{32B02FE0-2080-48F2-B2E8-684BEF915FB5}" destId="{2201C9B9-CEA7-4EE8-BFB4-46CDA5D91B66}" srcOrd="1" destOrd="0" presId="urn:microsoft.com/office/officeart/2005/8/layout/orgChart1"/>
    <dgm:cxn modelId="{DE0374FB-DFBA-4EEC-B385-69A58E61FE73}" type="presParOf" srcId="{32B02FE0-2080-48F2-B2E8-684BEF915FB5}" destId="{26096541-E1EE-4353-96CA-2D2C91CDC0B1}" srcOrd="2" destOrd="0" presId="urn:microsoft.com/office/officeart/2005/8/layout/orgChart1"/>
    <dgm:cxn modelId="{E4FB0F94-2841-44DB-A949-DE732BB470DD}" type="presParOf" srcId="{084F2D96-A4AF-4CF3-8E66-A59BA497E6A2}" destId="{601487BA-B2EC-4725-9B98-31B6AE352F28}" srcOrd="2" destOrd="0" presId="urn:microsoft.com/office/officeart/2005/8/layout/orgChart1"/>
    <dgm:cxn modelId="{3D537AB3-E25B-42EC-B5D4-41D22D4F9E38}" type="presParOf" srcId="{084F2D96-A4AF-4CF3-8E66-A59BA497E6A2}" destId="{A2FD5753-C6E7-4DA2-B126-336697BA703E}" srcOrd="3" destOrd="0" presId="urn:microsoft.com/office/officeart/2005/8/layout/orgChart1"/>
    <dgm:cxn modelId="{B9C28E0C-D6BF-480A-B507-B704691190FC}" type="presParOf" srcId="{A2FD5753-C6E7-4DA2-B126-336697BA703E}" destId="{C22D4041-2944-4CAA-B627-D606D6E0B143}" srcOrd="0" destOrd="0" presId="urn:microsoft.com/office/officeart/2005/8/layout/orgChart1"/>
    <dgm:cxn modelId="{48945963-0303-4C83-9EA0-D2BF3D3E0ECB}" type="presParOf" srcId="{C22D4041-2944-4CAA-B627-D606D6E0B143}" destId="{7C0DB47D-26E4-493F-8FB7-8AA5160A56DF}" srcOrd="0" destOrd="0" presId="urn:microsoft.com/office/officeart/2005/8/layout/orgChart1"/>
    <dgm:cxn modelId="{1AA4D516-2C64-48EA-B464-DE957024B6D6}" type="presParOf" srcId="{C22D4041-2944-4CAA-B627-D606D6E0B143}" destId="{FEDD52C1-0197-4EA5-96B8-3097FA0BE490}" srcOrd="1" destOrd="0" presId="urn:microsoft.com/office/officeart/2005/8/layout/orgChart1"/>
    <dgm:cxn modelId="{841706B9-F4AA-45B3-AB02-F0C4186EC919}" type="presParOf" srcId="{A2FD5753-C6E7-4DA2-B126-336697BA703E}" destId="{E9D2BF14-89C7-4563-B1CE-9A06E2DB5A11}" srcOrd="1" destOrd="0" presId="urn:microsoft.com/office/officeart/2005/8/layout/orgChart1"/>
    <dgm:cxn modelId="{AECC9C29-29CB-47AE-A32A-C1358FF3BDCD}" type="presParOf" srcId="{A2FD5753-C6E7-4DA2-B126-336697BA703E}" destId="{EFDF0142-E512-4D5F-B58E-6A2583A6920C}" srcOrd="2" destOrd="0" presId="urn:microsoft.com/office/officeart/2005/8/layout/orgChart1"/>
    <dgm:cxn modelId="{6F0B7B3F-4F33-49B5-BA45-398B24DED1C5}" type="presParOf" srcId="{6205A868-0B51-453B-AA9B-7CE9C47CC152}" destId="{F8B64358-CCB8-4035-A249-F6835BCF7F00}" srcOrd="2" destOrd="0" presId="urn:microsoft.com/office/officeart/2005/8/layout/orgChart1"/>
    <dgm:cxn modelId="{5084C238-65C8-4741-A7B8-0C57A96B3744}" type="presParOf" srcId="{F8B64358-CCB8-4035-A249-F6835BCF7F00}" destId="{1FDA3A4D-652F-4483-B7DD-E49E06535B4A}" srcOrd="0" destOrd="0" presId="urn:microsoft.com/office/officeart/2005/8/layout/orgChart1"/>
    <dgm:cxn modelId="{F59850B6-52E6-4CA0-904B-BD61A5D9690A}" type="presParOf" srcId="{F8B64358-CCB8-4035-A249-F6835BCF7F00}" destId="{3AB10FB1-C22A-43C7-83A8-4CD3E6585BE8}" srcOrd="1" destOrd="0" presId="urn:microsoft.com/office/officeart/2005/8/layout/orgChart1"/>
    <dgm:cxn modelId="{EF1C901F-6397-4FA7-86B3-1475AE4ED9A1}" type="presParOf" srcId="{3AB10FB1-C22A-43C7-83A8-4CD3E6585BE8}" destId="{96529B6E-39AD-4C4F-B8B8-5A8BD7CFC542}" srcOrd="0" destOrd="0" presId="urn:microsoft.com/office/officeart/2005/8/layout/orgChart1"/>
    <dgm:cxn modelId="{E5C6243B-55B4-4D72-96FC-280B36C085EE}" type="presParOf" srcId="{96529B6E-39AD-4C4F-B8B8-5A8BD7CFC542}" destId="{953D2FB5-6193-4773-9BEA-6F16A15A5B90}" srcOrd="0" destOrd="0" presId="urn:microsoft.com/office/officeart/2005/8/layout/orgChart1"/>
    <dgm:cxn modelId="{D3919404-800D-4B2F-930F-563E4B34DF7F}" type="presParOf" srcId="{96529B6E-39AD-4C4F-B8B8-5A8BD7CFC542}" destId="{4194D552-B81C-4B71-A5FE-54B355D07E09}" srcOrd="1" destOrd="0" presId="urn:microsoft.com/office/officeart/2005/8/layout/orgChart1"/>
    <dgm:cxn modelId="{85DD7575-60FC-4850-B1B6-0BC263DB0D3D}" type="presParOf" srcId="{3AB10FB1-C22A-43C7-83A8-4CD3E6585BE8}" destId="{E1D22462-6026-42F4-A69C-852C39809987}" srcOrd="1" destOrd="0" presId="urn:microsoft.com/office/officeart/2005/8/layout/orgChart1"/>
    <dgm:cxn modelId="{9B05833C-464A-4858-B345-13A5EA969189}" type="presParOf" srcId="{3AB10FB1-C22A-43C7-83A8-4CD3E6585BE8}" destId="{7D0054BC-4FDF-4227-9D67-EE2CD4A166B7}" srcOrd="2" destOrd="0" presId="urn:microsoft.com/office/officeart/2005/8/layout/orgChart1"/>
    <dgm:cxn modelId="{4289AFA3-2EB2-49BF-9D27-D3003C6D0ABD}" type="presParOf" srcId="{F8B64358-CCB8-4035-A249-F6835BCF7F00}" destId="{412BAFDA-31C2-49F1-B2D4-9AF017C42798}" srcOrd="2" destOrd="0" presId="urn:microsoft.com/office/officeart/2005/8/layout/orgChart1"/>
    <dgm:cxn modelId="{C58C1900-055D-4F6D-AC8B-0E898645BDC4}" type="presParOf" srcId="{F8B64358-CCB8-4035-A249-F6835BCF7F00}" destId="{4E0C0147-9017-485A-911A-10011F092B26}" srcOrd="3" destOrd="0" presId="urn:microsoft.com/office/officeart/2005/8/layout/orgChart1"/>
    <dgm:cxn modelId="{F50F418B-46D3-4E67-A1CC-DD7C31BF9957}" type="presParOf" srcId="{4E0C0147-9017-485A-911A-10011F092B26}" destId="{406F4E80-F732-44AF-A568-C5E1EAFCE4D2}" srcOrd="0" destOrd="0" presId="urn:microsoft.com/office/officeart/2005/8/layout/orgChart1"/>
    <dgm:cxn modelId="{B73EF881-4343-4A92-A15D-EA378F3A2C7B}" type="presParOf" srcId="{406F4E80-F732-44AF-A568-C5E1EAFCE4D2}" destId="{F73F4A32-67A7-42E3-9269-8C1C543F446C}" srcOrd="0" destOrd="0" presId="urn:microsoft.com/office/officeart/2005/8/layout/orgChart1"/>
    <dgm:cxn modelId="{6EE1DFA1-320F-4F86-A310-32F41A006100}" type="presParOf" srcId="{406F4E80-F732-44AF-A568-C5E1EAFCE4D2}" destId="{7A982DAA-66F9-4D28-B2E8-4DB36C55C4A4}" srcOrd="1" destOrd="0" presId="urn:microsoft.com/office/officeart/2005/8/layout/orgChart1"/>
    <dgm:cxn modelId="{09F1BB80-0595-4604-AC68-131497F9E65D}" type="presParOf" srcId="{4E0C0147-9017-485A-911A-10011F092B26}" destId="{B89277CC-3F57-4E0C-B976-C60243BE3E1F}" srcOrd="1" destOrd="0" presId="urn:microsoft.com/office/officeart/2005/8/layout/orgChart1"/>
    <dgm:cxn modelId="{6F5A2125-896E-419D-8720-8E1B28EF94FA}" type="presParOf" srcId="{4E0C0147-9017-485A-911A-10011F092B26}" destId="{42AF1533-D864-49B0-B823-9989CCDA19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AFDA-31C2-49F1-B2D4-9AF017C42798}">
      <dsp:nvSpPr>
        <dsp:cNvPr id="0" name=""/>
        <dsp:cNvSpPr/>
      </dsp:nvSpPr>
      <dsp:spPr>
        <a:xfrm>
          <a:off x="5257800" y="1028142"/>
          <a:ext cx="215315" cy="94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284"/>
              </a:lnTo>
              <a:lnTo>
                <a:pt x="215315" y="943284"/>
              </a:lnTo>
            </a:path>
          </a:pathLst>
        </a:custGeom>
        <a:noFill/>
        <a:ln w="57150" cap="flat" cmpd="sng" algn="ctr">
          <a:solidFill>
            <a:srgbClr val="DD4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A3A4D-652F-4483-B7DD-E49E06535B4A}">
      <dsp:nvSpPr>
        <dsp:cNvPr id="0" name=""/>
        <dsp:cNvSpPr/>
      </dsp:nvSpPr>
      <dsp:spPr>
        <a:xfrm>
          <a:off x="5042485" y="1028142"/>
          <a:ext cx="215315" cy="943284"/>
        </a:xfrm>
        <a:custGeom>
          <a:avLst/>
          <a:gdLst/>
          <a:ahLst/>
          <a:cxnLst/>
          <a:rect l="0" t="0" r="0" b="0"/>
          <a:pathLst>
            <a:path>
              <a:moveTo>
                <a:pt x="215315" y="0"/>
              </a:moveTo>
              <a:lnTo>
                <a:pt x="215315" y="943284"/>
              </a:lnTo>
              <a:lnTo>
                <a:pt x="0" y="943284"/>
              </a:lnTo>
            </a:path>
          </a:pathLst>
        </a:custGeom>
        <a:noFill/>
        <a:ln w="57150" cap="flat" cmpd="sng" algn="ctr">
          <a:solidFill>
            <a:srgbClr val="DD4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87BA-B2EC-4725-9B98-31B6AE352F28}">
      <dsp:nvSpPr>
        <dsp:cNvPr id="0" name=""/>
        <dsp:cNvSpPr/>
      </dsp:nvSpPr>
      <dsp:spPr>
        <a:xfrm>
          <a:off x="5257800" y="1028142"/>
          <a:ext cx="2716486" cy="188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254"/>
              </a:lnTo>
              <a:lnTo>
                <a:pt x="2716486" y="1671254"/>
              </a:lnTo>
              <a:lnTo>
                <a:pt x="2716486" y="1886569"/>
              </a:lnTo>
            </a:path>
          </a:pathLst>
        </a:custGeom>
        <a:noFill/>
        <a:ln w="57150" cap="flat" cmpd="sng" algn="ctr">
          <a:solidFill>
            <a:srgbClr val="DD4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22E00-1E68-489C-BD20-BCC82F4D324E}">
      <dsp:nvSpPr>
        <dsp:cNvPr id="0" name=""/>
        <dsp:cNvSpPr/>
      </dsp:nvSpPr>
      <dsp:spPr>
        <a:xfrm>
          <a:off x="2584982" y="1028142"/>
          <a:ext cx="2672818" cy="1886569"/>
        </a:xfrm>
        <a:custGeom>
          <a:avLst/>
          <a:gdLst/>
          <a:ahLst/>
          <a:cxnLst/>
          <a:rect l="0" t="0" r="0" b="0"/>
          <a:pathLst>
            <a:path>
              <a:moveTo>
                <a:pt x="2672818" y="0"/>
              </a:moveTo>
              <a:lnTo>
                <a:pt x="2672818" y="1671254"/>
              </a:lnTo>
              <a:lnTo>
                <a:pt x="0" y="1671254"/>
              </a:lnTo>
              <a:lnTo>
                <a:pt x="0" y="1886569"/>
              </a:lnTo>
            </a:path>
          </a:pathLst>
        </a:custGeom>
        <a:noFill/>
        <a:ln w="57150" cap="flat" cmpd="sng" algn="ctr">
          <a:solidFill>
            <a:srgbClr val="DD4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24F33-8D9E-40FF-AA55-72ACC5370F85}">
      <dsp:nvSpPr>
        <dsp:cNvPr id="0" name=""/>
        <dsp:cNvSpPr/>
      </dsp:nvSpPr>
      <dsp:spPr>
        <a:xfrm>
          <a:off x="2410013" y="2832"/>
          <a:ext cx="5695574" cy="1025309"/>
        </a:xfrm>
        <a:prstGeom prst="rect">
          <a:avLst/>
        </a:prstGeom>
        <a:solidFill>
          <a:srgbClr val="D24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Schulfähigkeitskriterien</a:t>
          </a:r>
          <a:endParaRPr lang="de-DE" sz="1900" b="1" kern="1200" dirty="0"/>
        </a:p>
      </dsp:txBody>
      <dsp:txXfrm>
        <a:off x="2410013" y="2832"/>
        <a:ext cx="5695574" cy="1025309"/>
      </dsp:txXfrm>
    </dsp:sp>
    <dsp:sp modelId="{CE67271A-91C3-4243-8DB5-F8187FDC82B8}">
      <dsp:nvSpPr>
        <dsp:cNvPr id="0" name=""/>
        <dsp:cNvSpPr/>
      </dsp:nvSpPr>
      <dsp:spPr>
        <a:xfrm>
          <a:off x="83811" y="2914712"/>
          <a:ext cx="5002342" cy="2422939"/>
        </a:xfrm>
        <a:prstGeom prst="rect">
          <a:avLst/>
        </a:prstGeom>
        <a:solidFill>
          <a:srgbClr val="D24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Phonologische Bewusstheit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Mengen- und zahlenbezogenes Vorwissen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b="1" kern="1200" dirty="0"/>
        </a:p>
      </dsp:txBody>
      <dsp:txXfrm>
        <a:off x="83811" y="2914712"/>
        <a:ext cx="5002342" cy="2422939"/>
      </dsp:txXfrm>
    </dsp:sp>
    <dsp:sp modelId="{7C0DB47D-26E4-493F-8FB7-8AA5160A56DF}">
      <dsp:nvSpPr>
        <dsp:cNvPr id="0" name=""/>
        <dsp:cNvSpPr/>
      </dsp:nvSpPr>
      <dsp:spPr>
        <a:xfrm>
          <a:off x="5516783" y="2914712"/>
          <a:ext cx="4915006" cy="2422939"/>
        </a:xfrm>
        <a:prstGeom prst="rect">
          <a:avLst/>
        </a:prstGeom>
        <a:solidFill>
          <a:srgbClr val="D24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Grob- und Feinmotorik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Sozialverhalten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Selbstständigkeit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Gliederungsfähigkeit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Arbeitsverhalten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etc.</a:t>
          </a:r>
        </a:p>
      </dsp:txBody>
      <dsp:txXfrm>
        <a:off x="5516783" y="2914712"/>
        <a:ext cx="4915006" cy="2422939"/>
      </dsp:txXfrm>
    </dsp:sp>
    <dsp:sp modelId="{953D2FB5-6193-4773-9BEA-6F16A15A5B90}">
      <dsp:nvSpPr>
        <dsp:cNvPr id="0" name=""/>
        <dsp:cNvSpPr/>
      </dsp:nvSpPr>
      <dsp:spPr>
        <a:xfrm>
          <a:off x="858402" y="1458772"/>
          <a:ext cx="4184083" cy="1025309"/>
        </a:xfrm>
        <a:prstGeom prst="rect">
          <a:avLst/>
        </a:prstGeom>
        <a:solidFill>
          <a:srgbClr val="D24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schulnahe Vorläuferkompetenzen</a:t>
          </a:r>
        </a:p>
      </dsp:txBody>
      <dsp:txXfrm>
        <a:off x="858402" y="1458772"/>
        <a:ext cx="4184083" cy="1025309"/>
      </dsp:txXfrm>
    </dsp:sp>
    <dsp:sp modelId="{F73F4A32-67A7-42E3-9269-8C1C543F446C}">
      <dsp:nvSpPr>
        <dsp:cNvPr id="0" name=""/>
        <dsp:cNvSpPr/>
      </dsp:nvSpPr>
      <dsp:spPr>
        <a:xfrm>
          <a:off x="5473115" y="1458772"/>
          <a:ext cx="4184083" cy="1025309"/>
        </a:xfrm>
        <a:prstGeom prst="rect">
          <a:avLst/>
        </a:prstGeom>
        <a:solidFill>
          <a:srgbClr val="D24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Basiskompetenzen</a:t>
          </a:r>
        </a:p>
      </dsp:txBody>
      <dsp:txXfrm>
        <a:off x="5473115" y="1458772"/>
        <a:ext cx="4184083" cy="102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05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805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4DFD43-6180-482A-91AD-9BBD2685889D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5" y="9428584"/>
            <a:ext cx="2971800" cy="49805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338FE2-6C81-4D84-821A-C995FD315A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30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05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805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EF821-2EE4-4942-BAA3-49709864F564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pPr lvl="0"/>
            <a:endParaRPr lang="de-DE" noProof="0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805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1A81BC-26D2-4485-BF1B-7AAB6EA5AB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82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F99AB-AE02-4B6F-9BB0-D16B34058124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68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7FAA-795B-4FE8-AC8E-B0297822969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40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F1EF0-C52A-4A76-A7D0-6594160047C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Aus hausarbeit von Angelika Lange!</a:t>
            </a:r>
          </a:p>
        </p:txBody>
      </p:sp>
    </p:spTree>
    <p:extLst>
      <p:ext uri="{BB962C8B-B14F-4D97-AF65-F5344CB8AC3E}">
        <p14:creationId xmlns:p14="http://schemas.microsoft.com/office/powerpoint/2010/main" val="379949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F1EF0-C52A-4A76-A7D0-6594160047C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Aus hausarbeit von Angelika Lange!</a:t>
            </a:r>
          </a:p>
        </p:txBody>
      </p:sp>
    </p:spTree>
    <p:extLst>
      <p:ext uri="{BB962C8B-B14F-4D97-AF65-F5344CB8AC3E}">
        <p14:creationId xmlns:p14="http://schemas.microsoft.com/office/powerpoint/2010/main" val="253302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688CE0-6831-445E-98C9-F16787F7F792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25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86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A33A7A-D04C-408A-B9ED-5C8B36E81184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4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73D61B-AF72-43A0-95F1-6A561807008B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7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DF6B33-321E-473C-9B60-EBDFF5658815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1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B50A83-5B53-4F2A-89C5-E03AC9793D64}" type="slidenum">
              <a:rPr lang="de-DE" altLang="de-DE" smtClean="0"/>
              <a:pPr>
                <a:spcBef>
                  <a:spcPct val="0"/>
                </a:spcBef>
              </a:pPr>
              <a:t>25</a:t>
            </a:fld>
            <a:endParaRPr lang="de-DE" altLang="de-DE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Extra Einladung kommt, bitte Zeiten einhalten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Schnupperstunde – Eltern melden an</a:t>
            </a: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Organisatorisches zum ersten Schultag können Sie dem Geheft entnehmen.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Aber eine besondere Bitte hätten wir: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Mit Kind zur Mittagsbetreuung gehen – vorstellen – Tage angeben, wann Kind kommt – mit Kind genau absprechen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(Wir haben an diesem Tag Daten von Gemeinde noch nicht sicher, da viele Anträge auf Wunsch der Eltern noch in der Schwebe. Auch wenn </a:t>
            </a:r>
            <a:r>
              <a:rPr lang="de-DE" altLang="de-DE" dirty="0" err="1">
                <a:latin typeface="Times New Roman" panose="02020603050405020304" pitchFamily="18" charset="0"/>
              </a:rPr>
              <a:t>wi</a:t>
            </a:r>
            <a:r>
              <a:rPr lang="de-DE" altLang="de-DE" dirty="0">
                <a:latin typeface="Times New Roman" panose="02020603050405020304" pitchFamily="18" charset="0"/>
              </a:rPr>
              <a:t> uns um die Kinder kümmern, kommt es oft zu Missverständnissen in den ersten Tagen!)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Deshalb bitte klären Sie – mit  ihrem Kind und der Mittagsbetreuung die Tage und nehmen Sie selbst Kontakt auf!</a:t>
            </a: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56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DF6B33-321E-473C-9B60-EBDFF5658815}" type="slidenum">
              <a:rPr lang="de-DE" altLang="de-DE" smtClean="0"/>
              <a:pPr>
                <a:spcBef>
                  <a:spcPct val="0"/>
                </a:spcBef>
              </a:pPr>
              <a:t>26</a:t>
            </a:fld>
            <a:endParaRPr lang="de-DE" altLang="de-DE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62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A407C0-DE45-49E8-98AA-3A7C07CF2945}" type="slidenum">
              <a:rPr lang="de-DE" altLang="de-DE" smtClean="0"/>
              <a:pPr>
                <a:spcBef>
                  <a:spcPct val="0"/>
                </a:spcBef>
              </a:pPr>
              <a:t>31</a:t>
            </a:fld>
            <a:endParaRPr lang="de-DE" altLang="de-DE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88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/>
              <a:t>Im Bildschirmpräsentationsmodus klicken Sie auf den Pfeil, um zum Center für erste Schritte mit PowerPoint zu gelangen.</a:t>
            </a:r>
            <a:endParaRPr lang="en-US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AEE7D4-7AC5-488B-ABEF-32AEA3B7B1D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8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87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83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82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1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25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0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D05-772E-48E2-87D6-DB4D99B7965D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0EB4-76F7-46B0-BF2F-2934A14356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7DC0-BE8B-4C08-9FF2-DBA454E44F15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3038-AC0C-4736-A57E-113F9D1B2A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DB31-CD1F-4D02-857D-8D3F0E43E405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59F2-AA31-4812-8379-F0D1954DFD1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5713-CA55-47E0-BF14-1C992593345B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DFEE-6229-4714-B288-310396544B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02238"/>
            <a:ext cx="4677082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3C75-ABE4-4061-AA06-4D8C97B3A3F0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C94-9BB4-4D7B-A51C-DDB3182667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hteck 8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F4F5-8606-49E2-BA51-26857868B5C0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6C0B-8FB6-43D8-A705-DC5526E1BF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CF9B-3168-49BC-9933-FA06BE601511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D343-7726-455D-8523-56975D9073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Rechteck 6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9CA2-E062-4801-B809-D106193ECB78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728D-3F74-4E8E-8A1D-CD284A6C26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5B28-F07B-420B-AD4F-F52AC2DE599C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8D18-3614-450F-8DA5-B704CFE6A8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05A7-E1CF-4566-9634-EB30E361E41C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4DBD-AF6D-4BAA-9190-0194E89138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4420-AB49-4044-BDBC-85E15C02C780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AD4E-241C-48D8-BA7E-849E52D6E7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939CB1-050B-4638-BB66-2CC34F62F8E7}" type="datetimeFigureOut">
              <a:rPr lang="de-DE"/>
              <a:pPr>
                <a:defRPr/>
              </a:pPr>
              <a:t>12.12.2023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87856B-7E42-463E-A64E-A03E2289CA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sb.mibe@gmx.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langen-hoechstadt.de/buergerservice/a-bis-z/schuleingangsuntersuchu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gl.bayern.de/gesundheit/praevention/kindergesundheit/schuleingangsuntersuchung/index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ndschule-grossenseebach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Willkommen bei uns</a:t>
            </a:r>
            <a:br>
              <a:rPr lang="de-DE" dirty="0"/>
            </a:br>
            <a:r>
              <a:rPr lang="de-DE" dirty="0"/>
              <a:t>in Großenseebach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199" y="5110163"/>
            <a:ext cx="10096501" cy="11382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Bef>
                <a:spcPts val="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Informationsabend am 05.12.2023</a:t>
            </a:r>
          </a:p>
          <a:p>
            <a:pPr fontAlgn="auto">
              <a:spcBef>
                <a:spcPts val="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für die zukünftigen </a:t>
            </a:r>
            <a:r>
              <a:rPr lang="de-DE" dirty="0" err="1"/>
              <a:t>Erstklasseltern</a:t>
            </a:r>
            <a:r>
              <a:rPr lang="de-DE" dirty="0"/>
              <a:t> 2024/2025</a:t>
            </a:r>
          </a:p>
          <a:p>
            <a:pPr fontAlgn="auto">
              <a:spcBef>
                <a:spcPts val="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700" dirty="0"/>
              <a:t>PPP aufgrund des Urheberrechts ohne Bilder/Grafiken </a:t>
            </a:r>
          </a:p>
        </p:txBody>
      </p:sp>
      <p:sp>
        <p:nvSpPr>
          <p:cNvPr id="15363" name="Textfeld 3"/>
          <p:cNvSpPr txBox="1">
            <a:spLocks noChangeArrowheads="1"/>
          </p:cNvSpPr>
          <p:nvPr/>
        </p:nvSpPr>
        <p:spPr bwMode="auto">
          <a:xfrm>
            <a:off x="8758238" y="412750"/>
            <a:ext cx="284638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1536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548" y="609600"/>
            <a:ext cx="2012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8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Förderverein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434" y="2123977"/>
            <a:ext cx="11064652" cy="1583957"/>
          </a:xfrm>
        </p:spPr>
        <p:txBody>
          <a:bodyPr rtlCol="0">
            <a:no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Die Fördervereine unterstützen die Schulen finanziell z.B. bei Ausflügen, Projektwochen und der Anschaffung neuer Lehrmittel.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In </a:t>
            </a:r>
            <a:r>
              <a:rPr lang="de-DE" sz="2000" dirty="0" err="1">
                <a:solidFill>
                  <a:schemeClr val="tx1"/>
                </a:solidFill>
              </a:rPr>
              <a:t>Großenseebach</a:t>
            </a:r>
            <a:r>
              <a:rPr lang="de-DE" sz="2000" dirty="0">
                <a:solidFill>
                  <a:schemeClr val="tx1"/>
                </a:solidFill>
              </a:rPr>
              <a:t> ist der Förderverein auch zum Teil Träger der Mittagsbetreuung. 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Kontakt </a:t>
            </a:r>
            <a:r>
              <a:rPr lang="de-DE" sz="2000" b="1" dirty="0" err="1">
                <a:solidFill>
                  <a:schemeClr val="tx1"/>
                </a:solidFill>
              </a:rPr>
              <a:t>Großenseebach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i="1" dirty="0">
                <a:solidFill>
                  <a:schemeClr val="tx1"/>
                </a:solidFill>
              </a:rPr>
              <a:t> Katrin Krauß</a:t>
            </a:r>
          </a:p>
        </p:txBody>
      </p:sp>
    </p:spTree>
    <p:extLst>
      <p:ext uri="{BB962C8B-B14F-4D97-AF65-F5344CB8AC3E}">
        <p14:creationId xmlns:p14="http://schemas.microsoft.com/office/powerpoint/2010/main" val="377477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604837" y="0"/>
            <a:ext cx="11291789" cy="1208088"/>
          </a:xfrm>
        </p:spPr>
        <p:txBody>
          <a:bodyPr/>
          <a:lstStyle/>
          <a:p>
            <a:r>
              <a:rPr lang="de-DE" dirty="0"/>
              <a:t>Mittagsbetreuung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4836" y="1802395"/>
            <a:ext cx="10779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+mn-lt"/>
              </a:rPr>
              <a:t>Mittagsbetreuung Großenseebach: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Träger der </a:t>
            </a:r>
            <a:r>
              <a:rPr lang="de-DE" sz="2000" dirty="0" err="1">
                <a:latin typeface="+mn-lt"/>
              </a:rPr>
              <a:t>Mibe</a:t>
            </a:r>
            <a:r>
              <a:rPr lang="de-DE" sz="2000" dirty="0">
                <a:latin typeface="+mn-lt"/>
              </a:rPr>
              <a:t> sind die Gemeinde und der Förderverein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latin typeface="+mn-lt"/>
              </a:rPr>
              <a:t>KONTAKT:  </a:t>
            </a:r>
            <a:r>
              <a:rPr lang="de-DE" sz="2000" b="1" dirty="0">
                <a:latin typeface="+mn-lt"/>
                <a:hlinkClick r:id="rId2"/>
              </a:rPr>
              <a:t>gsb.mibe@gmx.de</a:t>
            </a:r>
            <a:r>
              <a:rPr lang="de-DE" sz="2000" b="1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+mn-lt"/>
            </a:endParaRP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4836" y="3874517"/>
            <a:ext cx="1098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Alle notwendigen Informationen und die Anmeldeformulare liegen den Unterlagen bei.</a:t>
            </a:r>
          </a:p>
        </p:txBody>
      </p:sp>
    </p:spTree>
    <p:extLst>
      <p:ext uri="{BB962C8B-B14F-4D97-AF65-F5344CB8AC3E}">
        <p14:creationId xmlns:p14="http://schemas.microsoft.com/office/powerpoint/2010/main" val="326753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507B6-2251-4B35-84E8-26C8A390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 Übergang gemeinsam meistern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96DC0C-27DD-49D8-8B10-41DEB12A7D2E}"/>
              </a:ext>
            </a:extLst>
          </p:cNvPr>
          <p:cNvGrpSpPr/>
          <p:nvPr/>
        </p:nvGrpSpPr>
        <p:grpSpPr>
          <a:xfrm>
            <a:off x="1381655" y="2233534"/>
            <a:ext cx="9934267" cy="1358288"/>
            <a:chOff x="1381655" y="2233534"/>
            <a:chExt cx="9934267" cy="135828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93D6A4C-BEC9-4AA6-8E9A-107851AB6260}"/>
                </a:ext>
              </a:extLst>
            </p:cNvPr>
            <p:cNvSpPr txBox="1"/>
            <p:nvPr/>
          </p:nvSpPr>
          <p:spPr>
            <a:xfrm rot="20671914">
              <a:off x="1381655" y="2760825"/>
              <a:ext cx="27146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n-lt"/>
                </a:rPr>
                <a:t>Fachkraft aus der Kindertagesstätte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C8AE143-C6DC-4DFA-825C-E213CBE83A80}"/>
                </a:ext>
              </a:extLst>
            </p:cNvPr>
            <p:cNvSpPr txBox="1"/>
            <p:nvPr/>
          </p:nvSpPr>
          <p:spPr>
            <a:xfrm rot="771006">
              <a:off x="8601297" y="2760824"/>
              <a:ext cx="27146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n-lt"/>
                </a:rPr>
                <a:t>Lehrkraft aus der Grundschule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5B05074-A408-4598-AAE8-FEFDEC5432BD}"/>
                </a:ext>
              </a:extLst>
            </p:cNvPr>
            <p:cNvSpPr txBox="1"/>
            <p:nvPr/>
          </p:nvSpPr>
          <p:spPr>
            <a:xfrm>
              <a:off x="4988719" y="2233534"/>
              <a:ext cx="27146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b="1" dirty="0">
                  <a:latin typeface="+mn-lt"/>
                </a:rPr>
                <a:t>Eltern und Kinder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AA5BFE-9074-4967-8CBF-74320B1F6752}"/>
              </a:ext>
            </a:extLst>
          </p:cNvPr>
          <p:cNvSpPr txBox="1"/>
          <p:nvPr/>
        </p:nvSpPr>
        <p:spPr>
          <a:xfrm>
            <a:off x="3338819" y="4754876"/>
            <a:ext cx="631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990033"/>
                </a:solidFill>
              </a:rPr>
              <a:t>Alle ziehen an einem Strang und arbeiten eng zusammen.</a:t>
            </a:r>
          </a:p>
        </p:txBody>
      </p:sp>
    </p:spTree>
    <p:extLst>
      <p:ext uri="{BB962C8B-B14F-4D97-AF65-F5344CB8AC3E}">
        <p14:creationId xmlns:p14="http://schemas.microsoft.com/office/powerpoint/2010/main" val="99214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Schuleintritt als Zäsur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776" y="1765300"/>
            <a:ext cx="8480425" cy="584200"/>
          </a:xfrm>
        </p:spPr>
        <p:txBody>
          <a:bodyPr/>
          <a:lstStyle/>
          <a:p>
            <a:r>
              <a:rPr lang="de-DE" sz="3200" u="sng">
                <a:solidFill>
                  <a:schemeClr val="tx1"/>
                </a:solidFill>
              </a:rPr>
              <a:t>Der Schuleintritt: Ende und Anfang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82776" y="2819400"/>
            <a:ext cx="8480425" cy="3276600"/>
          </a:xfrm>
        </p:spPr>
        <p:txBody>
          <a:bodyPr>
            <a:normAutofit/>
          </a:bodyPr>
          <a:lstStyle/>
          <a:p>
            <a:pPr marL="447675" indent="-447675">
              <a:buFont typeface="Symbol" pitchFamily="18" charset="2"/>
              <a:buChar char="-"/>
            </a:pPr>
            <a:r>
              <a:rPr lang="de-DE" sz="3200" dirty="0">
                <a:solidFill>
                  <a:schemeClr val="tx1"/>
                </a:solidFill>
              </a:rPr>
              <a:t>Ein Lebensabschnitt geht zu Ende</a:t>
            </a:r>
          </a:p>
          <a:p>
            <a:pPr marL="447675" indent="-447675">
              <a:buFont typeface="Symbol" pitchFamily="18" charset="2"/>
              <a:buChar char="-"/>
            </a:pPr>
            <a:r>
              <a:rPr lang="de-DE" sz="3200" dirty="0">
                <a:solidFill>
                  <a:schemeClr val="tx1"/>
                </a:solidFill>
              </a:rPr>
              <a:t>Ein </a:t>
            </a:r>
            <a:r>
              <a:rPr lang="de-DE" sz="3200" b="1" dirty="0">
                <a:solidFill>
                  <a:schemeClr val="tx1"/>
                </a:solidFill>
              </a:rPr>
              <a:t>neuer Lebensabschnitt </a:t>
            </a:r>
            <a:r>
              <a:rPr lang="de-DE" sz="3200" dirty="0">
                <a:solidFill>
                  <a:schemeClr val="tx1"/>
                </a:solidFill>
              </a:rPr>
              <a:t>beginnt             </a:t>
            </a:r>
            <a:r>
              <a:rPr lang="de-DE" sz="3200" b="1" dirty="0">
                <a:solidFill>
                  <a:schemeClr val="tx1"/>
                </a:solidFill>
              </a:rPr>
              <a:t>für Kinder </a:t>
            </a:r>
            <a:r>
              <a:rPr lang="de-DE" sz="3200" dirty="0">
                <a:solidFill>
                  <a:schemeClr val="tx1"/>
                </a:solidFill>
              </a:rPr>
              <a:t>und ihre Familien</a:t>
            </a:r>
          </a:p>
        </p:txBody>
      </p:sp>
    </p:spTree>
    <p:extLst>
      <p:ext uri="{BB962C8B-B14F-4D97-AF65-F5344CB8AC3E}">
        <p14:creationId xmlns:p14="http://schemas.microsoft.com/office/powerpoint/2010/main" val="565701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101950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Was Vorschulkinder über die Schule wissen: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94062" y="1532145"/>
            <a:ext cx="3952441" cy="2170329"/>
          </a:xfrm>
          <a:prstGeom prst="wedgeEllipseCallout">
            <a:avLst>
              <a:gd name="adj1" fmla="val 65507"/>
              <a:gd name="adj2" fmla="val 679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„Brotzeit darf man da auch machen – aber bloß in der Pause.“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94062" y="3882552"/>
            <a:ext cx="4094669" cy="2732257"/>
          </a:xfrm>
          <a:prstGeom prst="wedgeEllipseCallout">
            <a:avLst>
              <a:gd name="adj1" fmla="val 60894"/>
              <a:gd name="adj2" fmla="val -59248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„... da rechnet man und da liest man und da gibt’s auch eine Rechengeheim-</a:t>
            </a:r>
            <a:r>
              <a:rPr lang="de-DE" sz="2400" b="1" dirty="0" err="1">
                <a:latin typeface="+mj-lt"/>
              </a:rPr>
              <a:t>sprache</a:t>
            </a:r>
            <a:r>
              <a:rPr lang="de-DE" sz="2400" b="1" dirty="0">
                <a:latin typeface="+mj-lt"/>
              </a:rPr>
              <a:t>.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54109" y="1458913"/>
            <a:ext cx="4642392" cy="2423639"/>
          </a:xfrm>
          <a:prstGeom prst="wedgeEllipseCallout">
            <a:avLst>
              <a:gd name="adj1" fmla="val -57979"/>
              <a:gd name="adj2" fmla="val 7580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„Man darf nicht dazwischen schreien und nicht über andere lachen und keinen Quatsch machen.“ 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7120648" y="4386635"/>
            <a:ext cx="4642392" cy="2337791"/>
          </a:xfrm>
          <a:prstGeom prst="wedgeEllipseCallout">
            <a:avLst>
              <a:gd name="adj1" fmla="val -52181"/>
              <a:gd name="adj2" fmla="val -8247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darf man nicht rumrennen, da muss man ruhig sitzen und stillsein, wenn die Lehrerin was sagt.“ </a:t>
            </a:r>
          </a:p>
        </p:txBody>
      </p:sp>
      <p:pic>
        <p:nvPicPr>
          <p:cNvPr id="3" name="Grafik 2" descr="Kind mit Ballon">
            <a:extLst>
              <a:ext uri="{FF2B5EF4-FFF2-40B4-BE49-F238E27FC236}">
                <a16:creationId xmlns:a16="http://schemas.microsoft.com/office/drawing/2014/main" id="{3BA70112-8662-4F40-9D4B-EA2D2AE1E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733" y="2543961"/>
            <a:ext cx="1650534" cy="16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0" grpId="0" animBg="1"/>
      <p:bldP spid="8199" grpId="0" animBg="1"/>
      <p:bldP spid="81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101950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Was Vorschulkinder über die Schule wissen: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94062" y="1532145"/>
            <a:ext cx="3952441" cy="3526238"/>
          </a:xfrm>
          <a:prstGeom prst="wedgeEllipseCallout">
            <a:avLst>
              <a:gd name="adj1" fmla="val 65507"/>
              <a:gd name="adj2" fmla="val 679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</a:rPr>
              <a:t>„</a:t>
            </a:r>
            <a:r>
              <a:rPr lang="de-DE" sz="2400" b="1" dirty="0">
                <a:latin typeface="+mj-lt"/>
              </a:rPr>
              <a:t>Im Kindergarten kann man </a:t>
            </a:r>
            <a:r>
              <a:rPr lang="de-DE" sz="2400" b="1" dirty="0" err="1">
                <a:latin typeface="+mj-lt"/>
              </a:rPr>
              <a:t>kritzel-kratzel</a:t>
            </a:r>
            <a:r>
              <a:rPr lang="de-DE" sz="2400" b="1" dirty="0">
                <a:latin typeface="+mj-lt"/>
              </a:rPr>
              <a:t> schreiben und in der Schule, da muss man schön in die Zeilen schreiben.“ </a:t>
            </a:r>
          </a:p>
          <a:p>
            <a:pPr algn="ctr">
              <a:defRPr/>
            </a:pPr>
            <a:endParaRPr lang="de-DE" sz="2400" b="1" dirty="0">
              <a:latin typeface="+mj-lt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54109" y="1458913"/>
            <a:ext cx="4642392" cy="2423639"/>
          </a:xfrm>
          <a:prstGeom prst="wedgeEllipseCallout">
            <a:avLst>
              <a:gd name="adj1" fmla="val -57979"/>
              <a:gd name="adj2" fmla="val 7580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kann man nicht mehr so viel spielen, da hat man eher Arbeit.“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595350" y="4260714"/>
            <a:ext cx="5537335" cy="2451369"/>
          </a:xfrm>
          <a:prstGeom prst="wedgeEllipseCallout">
            <a:avLst>
              <a:gd name="adj1" fmla="val -39532"/>
              <a:gd name="adj2" fmla="val -69162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lernt man richtig rechnen </a:t>
            </a:r>
          </a:p>
          <a:p>
            <a:pPr algn="ctr">
              <a:defRPr/>
            </a:pPr>
            <a:r>
              <a:rPr lang="de-DE" sz="2400" b="1" dirty="0">
                <a:latin typeface="+mj-lt"/>
              </a:rPr>
              <a:t>und im Kindergarten schreibt man die Zahlen hin, die man schon kann.“ </a:t>
            </a:r>
          </a:p>
        </p:txBody>
      </p:sp>
      <p:pic>
        <p:nvPicPr>
          <p:cNvPr id="9" name="Grafik 8" descr="Kind mit Ballon">
            <a:extLst>
              <a:ext uri="{FF2B5EF4-FFF2-40B4-BE49-F238E27FC236}">
                <a16:creationId xmlns:a16="http://schemas.microsoft.com/office/drawing/2014/main" id="{2CE69B9A-52F7-4B60-BBFB-A29161F26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733" y="2469997"/>
            <a:ext cx="1650534" cy="16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8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199" grpId="0" animBg="1"/>
      <p:bldP spid="8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94" y="192088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/>
              <a:t>Veränderte Rahmenbedingungen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27225" y="14097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Times New Roman" panose="02020603050405020304" pitchFamily="18" charset="0"/>
              </a:rPr>
              <a:t>     </a:t>
            </a:r>
            <a:r>
              <a:rPr lang="de-DE" altLang="de-DE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Kindergarten</a:t>
            </a:r>
            <a:endParaRPr lang="de-DE" altLang="de-DE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88163" y="134143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Grundschule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703388" y="19891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63750" y="1916114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flexibler Beginn, bewegliche Zeiteinteilung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240463" y="191611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00825" y="1844676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zeitlich festgelegter Schulbeginn, mit fest eingeplanten Arbeits- und Erholungsphasen</a:t>
            </a:r>
          </a:p>
        </p:txBody>
      </p:sp>
      <p:sp>
        <p:nvSpPr>
          <p:cNvPr id="48137" name="AutoShape 13"/>
          <p:cNvSpPr>
            <a:spLocks noChangeArrowheads="1"/>
          </p:cNvSpPr>
          <p:nvPr/>
        </p:nvSpPr>
        <p:spPr bwMode="auto">
          <a:xfrm>
            <a:off x="1703388" y="33575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063750" y="3357564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feste Bezugspersonen, überschaubare Gruppen und Räumlichkeiten</a:t>
            </a:r>
          </a:p>
        </p:txBody>
      </p:sp>
      <p:sp>
        <p:nvSpPr>
          <p:cNvPr id="48139" name="AutoShape 15"/>
          <p:cNvSpPr>
            <a:spLocks noChangeArrowheads="1"/>
          </p:cNvSpPr>
          <p:nvPr/>
        </p:nvSpPr>
        <p:spPr bwMode="auto">
          <a:xfrm>
            <a:off x="6240463" y="33575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600825" y="3318783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mehrere Bezugspersonen, Schülermasse, neue und größere räumliche Umwelt</a:t>
            </a:r>
          </a:p>
        </p:txBody>
      </p:sp>
      <p:sp>
        <p:nvSpPr>
          <p:cNvPr id="48141" name="AutoShape 17"/>
          <p:cNvSpPr>
            <a:spLocks noChangeArrowheads="1"/>
          </p:cNvSpPr>
          <p:nvPr/>
        </p:nvSpPr>
        <p:spPr bwMode="auto">
          <a:xfrm>
            <a:off x="1722438" y="4863532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063750" y="4797426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spielerisches Lernen, kein Leistungsdruck, Vorrang sozial-emotionaler Erziehung</a:t>
            </a:r>
          </a:p>
        </p:txBody>
      </p:sp>
      <p:sp>
        <p:nvSpPr>
          <p:cNvPr id="48143" name="AutoShape 19"/>
          <p:cNvSpPr>
            <a:spLocks noChangeArrowheads="1"/>
          </p:cNvSpPr>
          <p:nvPr/>
        </p:nvSpPr>
        <p:spPr bwMode="auto">
          <a:xfrm>
            <a:off x="6259513" y="473744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600825" y="4720206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lernzielorientiertes Lernen, Lernzielkontrollen, erhöhte Anforderungen im kognitiven Bereich</a:t>
            </a:r>
          </a:p>
        </p:txBody>
      </p:sp>
      <p:sp>
        <p:nvSpPr>
          <p:cNvPr id="48145" name="AutoShape 21"/>
          <p:cNvSpPr>
            <a:spLocks noChangeArrowheads="1"/>
          </p:cNvSpPr>
          <p:nvPr/>
        </p:nvSpPr>
        <p:spPr bwMode="auto">
          <a:xfrm>
            <a:off x="1774825" y="61658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135188" y="609282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 Bewegung</a:t>
            </a:r>
          </a:p>
        </p:txBody>
      </p:sp>
      <p:sp>
        <p:nvSpPr>
          <p:cNvPr id="48147" name="AutoShape 23"/>
          <p:cNvSpPr>
            <a:spLocks noChangeArrowheads="1"/>
          </p:cNvSpPr>
          <p:nvPr/>
        </p:nvSpPr>
        <p:spPr bwMode="auto">
          <a:xfrm>
            <a:off x="6240463" y="61658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527800" y="609282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verstärkte Bewegungskontrolle</a:t>
            </a:r>
          </a:p>
        </p:txBody>
      </p:sp>
    </p:spTree>
    <p:extLst>
      <p:ext uri="{BB962C8B-B14F-4D97-AF65-F5344CB8AC3E}">
        <p14:creationId xmlns:p14="http://schemas.microsoft.com/office/powerpoint/2010/main" val="5296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8" grpId="0"/>
      <p:bldP spid="3090" grpId="0"/>
      <p:bldP spid="3092" grpId="0"/>
      <p:bldP spid="3094" grpId="0"/>
      <p:bldP spid="30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E1517-F964-4B8E-BAD5-89F7BF04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Schulfähigkeit als Aufgabe aller Beteiligten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21D60FB-711B-4067-8F83-2A798587F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839557"/>
              </p:ext>
            </p:extLst>
          </p:nvPr>
        </p:nvGraphicFramePr>
        <p:xfrm>
          <a:off x="838199" y="1443623"/>
          <a:ext cx="10515601" cy="534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66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6C9EC-5EAA-4E0C-A13A-1E5EF78F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Bewusstheit (Sprache)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056605-2660-4583-BBAB-B0FCFC934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0674" y="2478976"/>
            <a:ext cx="2550049" cy="641350"/>
          </a:xfrm>
        </p:spPr>
        <p:txBody>
          <a:bodyPr/>
          <a:lstStyle/>
          <a:p>
            <a:r>
              <a:rPr lang="de-DE" dirty="0"/>
              <a:t>Reime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9F9E1D-0687-46FD-A2E3-F1E962564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5176" y="2408957"/>
            <a:ext cx="2016154" cy="641350"/>
          </a:xfrm>
        </p:spPr>
        <p:txBody>
          <a:bodyPr/>
          <a:lstStyle/>
          <a:p>
            <a:r>
              <a:rPr lang="de-DE" dirty="0"/>
              <a:t>Silben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59C589-F226-4012-9F04-DFAECFED65E8}"/>
              </a:ext>
            </a:extLst>
          </p:cNvPr>
          <p:cNvSpPr txBox="1"/>
          <p:nvPr/>
        </p:nvSpPr>
        <p:spPr>
          <a:xfrm>
            <a:off x="2987730" y="3604860"/>
            <a:ext cx="8132323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latin typeface="+mn-lt"/>
              </a:rPr>
              <a:t>Zusätzlich</a:t>
            </a:r>
            <a:r>
              <a:rPr lang="de-DE" sz="2400" dirty="0">
                <a:latin typeface="+mn-lt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+mn-lt"/>
              </a:rPr>
              <a:t>Bilderbuchbetrachtung und Vorlesen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+mn-lt"/>
              </a:rPr>
              <a:t>deutlich und in ganzen Sätzen sprechen</a:t>
            </a:r>
          </a:p>
        </p:txBody>
      </p:sp>
    </p:spTree>
    <p:extLst>
      <p:ext uri="{BB962C8B-B14F-4D97-AF65-F5344CB8AC3E}">
        <p14:creationId xmlns:p14="http://schemas.microsoft.com/office/powerpoint/2010/main" val="248464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059FA-F013-4138-88DD-026C390D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Mengen- und zahlenbezogenes Vorwissen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B656AA-1E02-4D3E-AC78-147A4439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628" y="2008043"/>
            <a:ext cx="2242089" cy="641350"/>
          </a:xfrm>
        </p:spPr>
        <p:txBody>
          <a:bodyPr/>
          <a:lstStyle/>
          <a:p>
            <a:r>
              <a:rPr lang="de-DE" dirty="0"/>
              <a:t>Vergleichen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D709A0-3F86-4DD2-8C61-81FE4CC3C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2877" y="2008043"/>
            <a:ext cx="2242089" cy="641350"/>
          </a:xfrm>
        </p:spPr>
        <p:txBody>
          <a:bodyPr/>
          <a:lstStyle/>
          <a:p>
            <a:r>
              <a:rPr lang="de-DE" dirty="0"/>
              <a:t>Klassifizieren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39771AC-809B-4690-A960-0E8CFBD43221}"/>
              </a:ext>
            </a:extLst>
          </p:cNvPr>
          <p:cNvSpPr txBox="1">
            <a:spLocks/>
          </p:cNvSpPr>
          <p:nvPr/>
        </p:nvSpPr>
        <p:spPr bwMode="auto">
          <a:xfrm>
            <a:off x="8844951" y="2008043"/>
            <a:ext cx="22420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Sortieren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9FB1490-37D7-4073-9D20-B3E9F0299364}"/>
              </a:ext>
            </a:extLst>
          </p:cNvPr>
          <p:cNvSpPr txBox="1"/>
          <p:nvPr/>
        </p:nvSpPr>
        <p:spPr>
          <a:xfrm>
            <a:off x="2954717" y="3365685"/>
            <a:ext cx="813232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/>
              <a:t>Zusätzlich</a:t>
            </a:r>
            <a:r>
              <a:rPr lang="de-DE" sz="2400" dirty="0"/>
              <a:t>: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400" dirty="0"/>
              <a:t>Zählen können bis 6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400" dirty="0"/>
              <a:t>Würfelbilder auf einen Blick erkennen</a:t>
            </a:r>
          </a:p>
        </p:txBody>
      </p:sp>
    </p:spTree>
    <p:extLst>
      <p:ext uri="{BB962C8B-B14F-4D97-AF65-F5344CB8AC3E}">
        <p14:creationId xmlns:p14="http://schemas.microsoft.com/office/powerpoint/2010/main" val="9006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de-DE" dirty="0"/>
              <a:t>So wollen wir in unserer Schule zusammenleben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8" y="1468583"/>
            <a:ext cx="10393219" cy="5052290"/>
          </a:xfrm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An unserer Schule sollen sich alle Kinder und Erwachsenen wohlfühlen und ungestört miteinander arbeiten können.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Wir legen Wert auf einen liebevollen und von Vertrauen geprägten Umgang.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Denn nur in einer Umgebung, in der sich das Kind angenommen und wertgeschätzt fühlt, ist ein positiver Entwicklungsprozess möglich.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Im Mittelpunkt aller Bemühungen steht immer das Wohl des Kindes in der Geborgenheit der Schulfamilie.</a:t>
            </a:r>
          </a:p>
        </p:txBody>
      </p:sp>
    </p:spTree>
    <p:extLst>
      <p:ext uri="{BB962C8B-B14F-4D97-AF65-F5344CB8AC3E}">
        <p14:creationId xmlns:p14="http://schemas.microsoft.com/office/powerpoint/2010/main" val="91468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7A5D-0D56-4757-A5FE-D37DE4E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Basiskompetenzen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33A39-528D-499D-98E3-581A3B00B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3011775" cy="641350"/>
          </a:xfrm>
        </p:spPr>
        <p:txBody>
          <a:bodyPr/>
          <a:lstStyle/>
          <a:p>
            <a:r>
              <a:rPr lang="de-DE" dirty="0"/>
              <a:t>Körperlich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0AEC0-F7A5-4A54-8959-B0F543EF8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3011775" cy="48294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An- und Ausziehen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Schuhe ausziehen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19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Bälle werfen und fangen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Hüpfen auf einem oder zwei Beinen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Balancieren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Rückwärts laufen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19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Mit Begrenzungen ausmalen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Schneiden auf der Linie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Stifthaltung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FFBFFB-7372-4D02-89C7-295740598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9649" y="1520826"/>
            <a:ext cx="3012702" cy="641350"/>
          </a:xfrm>
        </p:spPr>
        <p:txBody>
          <a:bodyPr/>
          <a:lstStyle/>
          <a:p>
            <a:r>
              <a:rPr lang="de-DE" dirty="0"/>
              <a:t>Gruppenverhalten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6201D9-CE0D-444A-815F-EEC171EEB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9650" y="2193927"/>
            <a:ext cx="3011775" cy="397827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Kontaktfähigkeit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Teamfähigkeit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Kritikfähigkeit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Regeln einhalten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Frustrationstoleranz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904A49F9-8DE5-47B2-9CCC-E2A5B5A81865}"/>
              </a:ext>
            </a:extLst>
          </p:cNvPr>
          <p:cNvSpPr txBox="1">
            <a:spLocks/>
          </p:cNvSpPr>
          <p:nvPr/>
        </p:nvSpPr>
        <p:spPr bwMode="auto">
          <a:xfrm>
            <a:off x="8348374" y="1520826"/>
            <a:ext cx="301270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Arbeitsverhalten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6805CB64-E7B3-49CB-93DE-DAC70240BC28}"/>
              </a:ext>
            </a:extLst>
          </p:cNvPr>
          <p:cNvSpPr txBox="1">
            <a:spLocks/>
          </p:cNvSpPr>
          <p:nvPr/>
        </p:nvSpPr>
        <p:spPr bwMode="auto">
          <a:xfrm>
            <a:off x="8348837" y="2193927"/>
            <a:ext cx="30117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en-US" sz="1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en-US" sz="1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en-US"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en-US"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Zuhören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Aussprechen lassen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Durchhaltevermögen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Ordnung halten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de-DE" sz="1900" b="1" dirty="0">
                <a:solidFill>
                  <a:schemeClr val="tx1"/>
                </a:solidFill>
              </a:rPr>
              <a:t>mehrgliedrige Arbeitsaufträge erfassen und umsetzen</a:t>
            </a:r>
          </a:p>
        </p:txBody>
      </p:sp>
    </p:spTree>
    <p:extLst>
      <p:ext uri="{BB962C8B-B14F-4D97-AF65-F5344CB8AC3E}">
        <p14:creationId xmlns:p14="http://schemas.microsoft.com/office/powerpoint/2010/main" val="92555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19" y="369597"/>
            <a:ext cx="7772400" cy="94773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Entwicklungsunterschiede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590800" y="1896853"/>
            <a:ext cx="7813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Gespräch mit Erzieherinnen und Lehrerinnen suchen und die Zeit bis zum Schulanfang nutzen!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640013" y="3644046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Korridorkinder oder Zurückstellung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640013" y="4209718"/>
            <a:ext cx="617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Diagnose-Förderklassen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2678113" y="4800149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Förderschulen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640013" y="2946355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Verfahren zur Feststellung der Schulfähigkeit</a:t>
            </a:r>
            <a:endParaRPr lang="de-DE" altLang="de-DE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2640013" y="5949951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außerschulische Unterstützungsangebote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15351" y="21034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715351" y="368170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715351" y="477951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715351" y="539273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1703388" y="5967704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1703388" y="30607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51" y="4225260"/>
            <a:ext cx="323116" cy="3657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40013" y="5345084"/>
            <a:ext cx="84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überspringen,  später:  Schule für Hochbegabte</a:t>
            </a:r>
          </a:p>
        </p:txBody>
      </p:sp>
    </p:spTree>
    <p:extLst>
      <p:ext uri="{BB962C8B-B14F-4D97-AF65-F5344CB8AC3E}">
        <p14:creationId xmlns:p14="http://schemas.microsoft.com/office/powerpoint/2010/main" val="37112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58" grpId="0"/>
      <p:bldP spid="151562" grpId="0"/>
      <p:bldP spid="151564" grpId="0"/>
      <p:bldP spid="151566" grpId="0"/>
      <p:bldP spid="15156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10" y="190028"/>
            <a:ext cx="993614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Zusammenarbeit von Schule </a:t>
            </a:r>
            <a:r>
              <a:rPr lang="de-DE" altLang="de-DE" b="1" dirty="0"/>
              <a:t>und</a:t>
            </a:r>
            <a:r>
              <a:rPr lang="de-DE" altLang="de-DE" dirty="0"/>
              <a:t> Elternhaus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17775" y="2472291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 ziehen an einem Strang!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95550" y="2997201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gemeinsame Grenzen und Regeln sind wichtig, um ein gegeneinander Ausspielen zu vermeiden und Reaktionen für das Kind planbar zu machen!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95550" y="4197290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Eine gute Zusammenarbeit ist u.a. gekennzeichnet von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32175" y="5013325"/>
            <a:ext cx="586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 Besuch der Elternabende,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32175" y="5516563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 Besuch der Elternsprechstunde,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32175" y="5997515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Mitarbeit in der Schule.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2927350" y="50847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927350" y="558958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2927350" y="60928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309093" y="1412784"/>
            <a:ext cx="113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dirty="0">
                <a:latin typeface="+mn-lt"/>
              </a:rPr>
              <a:t>Der Bildungs- und Erziehungsauftrag der Grundschule kann nur im Zusammenwirken von Elternhaus und Schule erfüllt werden.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943571" y="250010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919288" y="312633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943571" y="4292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7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42E8-082F-40B3-A35B-D3E93788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Handschrift und Stifthaltung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A657E-07B4-430D-9C57-B1A64403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34" y="1463040"/>
            <a:ext cx="10876366" cy="503935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de-DE" sz="8000" dirty="0">
                <a:solidFill>
                  <a:schemeClr val="tx1"/>
                </a:solidFill>
              </a:rPr>
              <a:t>„Eine gute Handschrift ist lesbar (charakteristische Buchstabenform), flüssig (gleichmäßig), effizient (zügig), beschwerdefrei (ermüdungsarm) und individuell (persönliche Ausgestaltung).“</a:t>
            </a:r>
            <a:endParaRPr lang="de-DE" sz="6400" dirty="0">
              <a:solidFill>
                <a:schemeClr val="tx1"/>
              </a:solidFill>
            </a:endParaRPr>
          </a:p>
          <a:p>
            <a:r>
              <a:rPr lang="de-DE" sz="8000" u="sng" dirty="0">
                <a:solidFill>
                  <a:schemeClr val="tx1"/>
                </a:solidFill>
              </a:rPr>
              <a:t>Allgemeine Probleme</a:t>
            </a:r>
            <a:r>
              <a:rPr lang="de-DE" sz="8000" dirty="0">
                <a:solidFill>
                  <a:schemeClr val="tx1"/>
                </a:solidFill>
              </a:rPr>
              <a:t>:</a:t>
            </a:r>
          </a:p>
          <a:p>
            <a:r>
              <a:rPr lang="de-DE" sz="8000" dirty="0">
                <a:solidFill>
                  <a:schemeClr val="tx1"/>
                </a:solidFill>
              </a:rPr>
              <a:t>schwache feinmotorische Kompetenzen (z.B. Probleme beim Ausschneiden, Falten, Kleben, Knöpfen, Umziehen…</a:t>
            </a:r>
            <a:endParaRPr lang="de-DE" sz="3600" dirty="0">
              <a:solidFill>
                <a:schemeClr val="tx1"/>
              </a:solidFill>
            </a:endParaRP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8000" u="sng" dirty="0">
                <a:solidFill>
                  <a:schemeClr val="tx1"/>
                </a:solidFill>
              </a:rPr>
              <a:t>Probleme mit der Stifthaltung</a:t>
            </a:r>
            <a:endParaRPr lang="de-DE" sz="6400" u="sng" dirty="0">
              <a:solidFill>
                <a:schemeClr val="tx1"/>
              </a:solidFill>
            </a:endParaRPr>
          </a:p>
          <a:p>
            <a:pPr lvl="1"/>
            <a:r>
              <a:rPr lang="de-DE" sz="8000" dirty="0">
                <a:solidFill>
                  <a:schemeClr val="tx1"/>
                </a:solidFill>
              </a:rPr>
              <a:t>Verkrampfung der Finger, Finger gestreckt oder seitlich am Griff</a:t>
            </a:r>
          </a:p>
          <a:p>
            <a:pPr marL="457200" lvl="1" indent="0">
              <a:buNone/>
            </a:pPr>
            <a:r>
              <a:rPr lang="de-DE" sz="3600" dirty="0">
                <a:solidFill>
                  <a:schemeClr val="tx1"/>
                </a:solidFill>
              </a:rPr>
              <a:t>              </a:t>
            </a:r>
            <a:r>
              <a:rPr lang="de-DE" sz="8000" dirty="0">
                <a:solidFill>
                  <a:schemeClr val="tx1"/>
                </a:solidFill>
              </a:rPr>
              <a:t>Intervention bei Schmerzen          unterschiedliche Stifte, Sitzwechsel</a:t>
            </a:r>
            <a:endParaRPr lang="de-DE" sz="32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DB1C8FA-3F9A-4D22-BF04-BDF9330B50DB}"/>
              </a:ext>
            </a:extLst>
          </p:cNvPr>
          <p:cNvSpPr/>
          <p:nvPr/>
        </p:nvSpPr>
        <p:spPr>
          <a:xfrm>
            <a:off x="9855200" y="4461164"/>
            <a:ext cx="1616364" cy="1080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hs-tutorials.de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D00DD4F3-465D-4A7E-9F7D-3C868E965899}"/>
              </a:ext>
            </a:extLst>
          </p:cNvPr>
          <p:cNvSpPr/>
          <p:nvPr/>
        </p:nvSpPr>
        <p:spPr>
          <a:xfrm>
            <a:off x="1560938" y="6031346"/>
            <a:ext cx="240145" cy="166254"/>
          </a:xfrm>
          <a:prstGeom prst="rightArrow">
            <a:avLst/>
          </a:prstGeom>
          <a:solidFill>
            <a:srgbClr val="DD4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BAF72C1-47DA-437B-9DD8-6C45C79E372D}"/>
              </a:ext>
            </a:extLst>
          </p:cNvPr>
          <p:cNvSpPr/>
          <p:nvPr/>
        </p:nvSpPr>
        <p:spPr>
          <a:xfrm>
            <a:off x="5333995" y="6031346"/>
            <a:ext cx="240145" cy="166254"/>
          </a:xfrm>
          <a:prstGeom prst="rightArrow">
            <a:avLst/>
          </a:prstGeom>
          <a:solidFill>
            <a:srgbClr val="DD4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735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514351"/>
            <a:ext cx="7772400" cy="1401763"/>
          </a:xfrm>
        </p:spPr>
        <p:txBody>
          <a:bodyPr/>
          <a:lstStyle/>
          <a:p>
            <a:pPr eaLnBrk="1" hangingPunct="1"/>
            <a:r>
              <a:rPr lang="de-DE" altLang="de-DE" sz="4000" u="sng" dirty="0"/>
              <a:t>Rechtliches  zur Schulanmeldung</a:t>
            </a:r>
            <a:endParaRPr lang="de-DE" altLang="de-DE" sz="4000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7052" y="1425770"/>
            <a:ext cx="1047789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Schulpflichtig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sind alle Kinder, die bis zum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30.09.2024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sechs Jahre alt werden, im Vorjahr zurückgestellt wurden oder im letzten Jahr den Einschulungskorridor genutzt haben.</a:t>
            </a:r>
          </a:p>
          <a:p>
            <a:pPr>
              <a:spcBef>
                <a:spcPct val="50000"/>
              </a:spcBef>
            </a:pPr>
            <a:r>
              <a:rPr lang="de-DE" altLang="de-DE" sz="19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Einschulungskorridor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zwischen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1.7.2024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30.9.2024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werden, gelten als „</a:t>
            </a:r>
            <a:r>
              <a:rPr lang="de-DE" altLang="de-DE" sz="1900" u="sng" dirty="0">
                <a:latin typeface="Segoe UI" panose="020B0502040204020203" pitchFamily="34" charset="0"/>
                <a:cs typeface="Segoe UI" panose="020B0502040204020203" pitchFamily="34" charset="0"/>
              </a:rPr>
              <a:t>Korridor-Kinder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“. Bei diesen Kindern können Sie durch einen </a:t>
            </a:r>
            <a:r>
              <a:rPr lang="de-DE" altLang="de-DE" sz="19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formlosen</a:t>
            </a:r>
            <a:r>
              <a:rPr lang="de-DE" altLang="de-DE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Antrag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die Einschulung um ein Jahr verschieben. Letzter Termin für diesen Antrag ist der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10.4.2024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. Der Antrag muss von </a:t>
            </a:r>
            <a:r>
              <a:rPr lang="de-DE" altLang="de-DE" sz="1900" u="sng" dirty="0">
                <a:latin typeface="Segoe UI" panose="020B0502040204020203" pitchFamily="34" charset="0"/>
                <a:cs typeface="Segoe UI" panose="020B0502040204020203" pitchFamily="34" charset="0"/>
              </a:rPr>
              <a:t>beiden Eltern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unterschrieben sein.</a:t>
            </a:r>
          </a:p>
          <a:p>
            <a:pPr>
              <a:spcBef>
                <a:spcPct val="50000"/>
              </a:spcBef>
            </a:pPr>
            <a:r>
              <a:rPr lang="de-DE" altLang="de-DE" sz="19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Rückstellung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vor dem 1.7.2024</a:t>
            </a:r>
            <a:r>
              <a:rPr lang="de-DE" altLang="de-DE" sz="19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 und somit schulpflichtig sind, können auf Antrag für ein Jahr vom Schulbesuch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zurückgestellt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werden. Die Entscheidung hierzu liegt bei der Schulleitung.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57050" y="5432230"/>
            <a:ext cx="1047789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 Antrag schulpflichtig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sind alle Kinder, die bis zum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31.12.2024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werden.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57050" y="5885981"/>
            <a:ext cx="1047789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31.12.2024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werden, </a:t>
            </a:r>
            <a:r>
              <a:rPr lang="de-DE" altLang="de-DE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können mit einem schul-psychologischen Gutachten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vorzeitig in die Schule aufgenommen werden.</a:t>
            </a: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359156" y="566739"/>
            <a:ext cx="80581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Rechtliche Vorgaben</a:t>
            </a:r>
          </a:p>
        </p:txBody>
      </p:sp>
    </p:spTree>
    <p:extLst>
      <p:ext uri="{BB962C8B-B14F-4D97-AF65-F5344CB8AC3E}">
        <p14:creationId xmlns:p14="http://schemas.microsoft.com/office/powerpoint/2010/main" val="217208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66" y="142875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Organisatorisches zur Schulanmeldung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9554" y="1703964"/>
            <a:ext cx="885462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Termin: </a:t>
            </a:r>
            <a:r>
              <a:rPr lang="de-DE" altLang="de-DE" sz="18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wird auch im Gemeindeblatt ausgeschrieben</a:t>
            </a:r>
          </a:p>
          <a:p>
            <a:pPr>
              <a:spcBef>
                <a:spcPct val="50000"/>
              </a:spcBef>
            </a:pPr>
            <a:r>
              <a:rPr lang="de-DE" altLang="de-DE" sz="2800" dirty="0">
                <a:latin typeface="Segoe UI" panose="020B0502040204020203" pitchFamily="34" charset="0"/>
                <a:cs typeface="Segoe UI" panose="020B0502040204020203" pitchFamily="34" charset="0"/>
              </a:rPr>
              <a:t>6.3.2024 </a:t>
            </a:r>
          </a:p>
          <a:p>
            <a:pPr>
              <a:spcBef>
                <a:spcPct val="50000"/>
              </a:spcBef>
            </a:pPr>
            <a:r>
              <a:rPr lang="de-DE" altLang="de-DE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genauen Zeiten erfahren Sie über den Kindergarten.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86071" y="4027627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u="sng" dirty="0">
                <a:latin typeface="Segoe UI Light" panose="020B0502040204020203" pitchFamily="34" charset="0"/>
              </a:rPr>
              <a:t>Bitte bringen Sie mit: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99306" y="4621946"/>
            <a:ext cx="6933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die ausgefüllten Unterlagen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99306" y="5659812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Ihr Kind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2279650" y="5748344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279650" y="472093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2279650" y="523618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666999" y="5140879"/>
            <a:ext cx="9163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gegebenenfalls Sorgerechtsbescheid // gegebenenfalls Rückstellungsbescheid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5943600" y="28956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610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 autoUpdateAnimBg="0"/>
      <p:bldP spid="10247" grpId="0" autoUpdateAnimBg="0"/>
      <p:bldP spid="102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359156" y="566739"/>
            <a:ext cx="80581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SEU Schuleingangsuntersuchung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BEC188-1092-44C7-AF36-A6A8E684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6" y="3588704"/>
            <a:ext cx="11650063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Zu den Voraussetzungen für einen erfolgreichen Schulstart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gehören: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ausreichendes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(evtl. entsprechend korrigiertes)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Seh- und Hörvermögen 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und eine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altersgemäße psychomotorische Entwicklung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Kognitive Fähigkeiten z.B.: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Aufmerksamkeit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das Vermögen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Arbeitsaufträge umzusetzen 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und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eine altersgemäße Sprachentwicklung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Sozial-emotionale Fähigkeiten z.B.: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Selbstvertrauen, Lust am Lernen 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und die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Fähigkeit zur Auseinandersetzung mit anderen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1500" dirty="0">
                <a:latin typeface="+mn-lt"/>
              </a:rPr>
              <a:t> </a:t>
            </a:r>
            <a:r>
              <a:rPr kumimoji="0" lang="de-DE" altLang="de-DE" sz="15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altLang="de-DE" sz="15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Kindern</a:t>
            </a:r>
            <a:r>
              <a:rPr kumimoji="0" lang="de-DE" alt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B6944-8E9C-4F53-BB92-A8BF903612FF}"/>
              </a:ext>
            </a:extLst>
          </p:cNvPr>
          <p:cNvSpPr/>
          <p:nvPr/>
        </p:nvSpPr>
        <p:spPr>
          <a:xfrm>
            <a:off x="403392" y="2789733"/>
            <a:ext cx="11425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+mn-lt"/>
              </a:rPr>
              <a:t>Die Schuleingangsuntersuchung ist </a:t>
            </a:r>
            <a:r>
              <a:rPr lang="de-DE" sz="1600" b="1" dirty="0">
                <a:latin typeface="+mn-lt"/>
              </a:rPr>
              <a:t>gesetzlich vorgeschrieben </a:t>
            </a:r>
            <a:r>
              <a:rPr lang="de-DE" sz="1600" dirty="0">
                <a:latin typeface="+mn-lt"/>
              </a:rPr>
              <a:t>und damit für alle künftigen Erstklässlerinnen und Erstklässler </a:t>
            </a:r>
            <a:r>
              <a:rPr lang="de-DE" sz="1600" b="1" dirty="0">
                <a:latin typeface="+mn-lt"/>
              </a:rPr>
              <a:t>Pflicht (auch wenn der Korridor genutzt werden soll)</a:t>
            </a:r>
            <a:r>
              <a:rPr lang="de-DE" sz="1600" dirty="0">
                <a:latin typeface="+mn-lt"/>
              </a:rPr>
              <a:t>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05E5B5-8A79-47A7-AE50-F20A11ADCCFC}"/>
              </a:ext>
            </a:extLst>
          </p:cNvPr>
          <p:cNvSpPr/>
          <p:nvPr/>
        </p:nvSpPr>
        <p:spPr>
          <a:xfrm>
            <a:off x="381273" y="1455649"/>
            <a:ext cx="115669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i="1" u="sng" dirty="0">
                <a:latin typeface="+mn-lt"/>
              </a:rPr>
              <a:t>Die Schuleingangsuntersuchung (SEU) für das Einschulungsjahr 2024</a:t>
            </a:r>
          </a:p>
          <a:p>
            <a:endParaRPr lang="de-DE" sz="1000" dirty="0">
              <a:latin typeface="+mn-lt"/>
            </a:endParaRPr>
          </a:p>
          <a:p>
            <a:pPr algn="just"/>
            <a:r>
              <a:rPr lang="de-DE" sz="1600" dirty="0">
                <a:latin typeface="+mn-lt"/>
              </a:rPr>
              <a:t>Sollte Ihr Kind im September 2024 in die Schule kommen, erhalten Sie im </a:t>
            </a:r>
            <a:r>
              <a:rPr lang="de-DE" sz="1600" u="sng" dirty="0">
                <a:latin typeface="+mn-lt"/>
              </a:rPr>
              <a:t>Laufe des Jahres ein persönliches Einladungs-schreiben </a:t>
            </a:r>
            <a:r>
              <a:rPr lang="de-DE" sz="1600" dirty="0">
                <a:latin typeface="+mn-lt"/>
              </a:rPr>
              <a:t>zur Schuleingangs­untersuchung (SEU) mit den notwendigen Zugangsdaten zu einer Online-Terminvergabe. Die Untersuchung findet im Jahr vor der Einschulung im </a:t>
            </a:r>
            <a:r>
              <a:rPr lang="de-DE" sz="1600" u="sng" dirty="0">
                <a:latin typeface="+mn-lt"/>
              </a:rPr>
              <a:t>Gesundheitsamt Erlangen-Höchstadt </a:t>
            </a:r>
            <a:r>
              <a:rPr lang="de-DE" sz="1600" dirty="0">
                <a:latin typeface="+mn-lt"/>
              </a:rPr>
              <a:t>statt.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0EA7102-51C8-40E1-B746-AADA9099A498}"/>
              </a:ext>
            </a:extLst>
          </p:cNvPr>
          <p:cNvSpPr/>
          <p:nvPr/>
        </p:nvSpPr>
        <p:spPr>
          <a:xfrm>
            <a:off x="359156" y="5630656"/>
            <a:ext cx="114253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b="1" dirty="0">
                <a:solidFill>
                  <a:prstClr val="black"/>
                </a:solidFill>
                <a:latin typeface="Segoe UI"/>
              </a:rPr>
              <a:t>Weitere Informationen vom </a:t>
            </a:r>
            <a:r>
              <a:rPr lang="de-DE" sz="1400" b="1" dirty="0">
                <a:solidFill>
                  <a:prstClr val="black"/>
                </a:solidFill>
              </a:rPr>
              <a:t>GA in ERH:  </a:t>
            </a:r>
            <a:r>
              <a:rPr lang="de-DE" sz="1200" dirty="0">
                <a:solidFill>
                  <a:prstClr val="black"/>
                </a:solidFill>
                <a:hlinkClick r:id="rId3"/>
              </a:rPr>
              <a:t>https://www.erlangen-hoechstadt.de/buergerservice/a-bis-z/schuleingangsuntersuchung/</a:t>
            </a:r>
            <a:endParaRPr lang="de-DE" sz="12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de-DE" sz="20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de-DE" sz="1400" b="1" dirty="0">
                <a:solidFill>
                  <a:prstClr val="black"/>
                </a:solidFill>
              </a:rPr>
              <a:t>Allgemeine Informationen </a:t>
            </a:r>
            <a:r>
              <a:rPr lang="de-DE" sz="1400" b="1" dirty="0">
                <a:solidFill>
                  <a:prstClr val="black"/>
                </a:solidFill>
                <a:latin typeface="Segoe UI"/>
              </a:rPr>
              <a:t>unter:   </a:t>
            </a:r>
            <a:r>
              <a:rPr lang="de-DE" sz="1200" dirty="0">
                <a:solidFill>
                  <a:prstClr val="black"/>
                </a:solidFill>
                <a:latin typeface="Segoe UI"/>
                <a:hlinkClick r:id="rId4"/>
              </a:rPr>
              <a:t>https://www.lgl.bayern.de/gesundheit/praevention/kindergesundheit/schuleingangsuntersuchung/index.htm</a:t>
            </a:r>
            <a:endParaRPr lang="de-DE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8142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84102" y="1725769"/>
            <a:ext cx="10138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+mn-lt"/>
              </a:rPr>
              <a:t>Beantworten Sie für sich bitte folgende Fragen mit „Ja“ oder „Nein“ </a:t>
            </a:r>
          </a:p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          (zählen Sie Ihre Antworten mit)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84102" y="2684766"/>
            <a:ext cx="487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1. Ich kann meinem Kind zuhören.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84102" y="3412930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2. Ich strahle Ruhe aus und hetze mein Kind nicht.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84102" y="4134175"/>
            <a:ext cx="667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3. Ich schmuse und lache viel mit meinem Kind.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84102" y="4855420"/>
            <a:ext cx="930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4. Ich verliere nicht die Geduld, wenn meinem Kind etwas misslingt.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17764" y="5583584"/>
            <a:ext cx="861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5. Ich sehe mit meinem Kind passende Fernsehsendungen an </a:t>
            </a:r>
          </a:p>
          <a:p>
            <a:r>
              <a:rPr lang="de-DE" sz="2400" dirty="0">
                <a:latin typeface="+mn-lt"/>
              </a:rPr>
              <a:t>     und spreche darüber.</a:t>
            </a:r>
          </a:p>
        </p:txBody>
      </p:sp>
    </p:spTree>
    <p:extLst>
      <p:ext uri="{BB962C8B-B14F-4D97-AF65-F5344CB8AC3E}">
        <p14:creationId xmlns:p14="http://schemas.microsoft.com/office/powerpoint/2010/main" val="42220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7348" y="2338094"/>
            <a:ext cx="756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7. Wir spielen, wandern, treiben gemeinsam viel Sport.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37348" y="2989667"/>
            <a:ext cx="976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 8. Ich lobe mein Kind, wo immer es geht und freue mich über seine </a:t>
            </a:r>
          </a:p>
          <a:p>
            <a:r>
              <a:rPr lang="de-DE" sz="2400" dirty="0">
                <a:latin typeface="+mn-lt"/>
              </a:rPr>
              <a:t>    Fortschritte.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37348" y="4010573"/>
            <a:ext cx="973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 9. Ich begründe Maßnahmen und blocke nicht vorher ab: „Das</a:t>
            </a:r>
          </a:p>
          <a:p>
            <a:r>
              <a:rPr lang="de-DE" sz="2400" dirty="0">
                <a:latin typeface="+mn-lt"/>
              </a:rPr>
              <a:t>     verstehst du nicht.“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4323" y="4969860"/>
            <a:ext cx="9840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10. Ich erfülle nicht jeden Wunsch meines Kindes. Dadurch erreiche ich</a:t>
            </a:r>
          </a:p>
          <a:p>
            <a:r>
              <a:rPr lang="de-DE" sz="2400" dirty="0">
                <a:latin typeface="+mn-lt"/>
              </a:rPr>
              <a:t>      Dankbarkeit und Freude auch bei kleinen Dingen.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37348" y="1630048"/>
            <a:ext cx="1086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6. Ich verbiete konsequent zu häufiges Fernsehen, Spielen am Handy, Tablet, …</a:t>
            </a:r>
          </a:p>
        </p:txBody>
      </p:sp>
    </p:spTree>
    <p:extLst>
      <p:ext uri="{BB962C8B-B14F-4D97-AF65-F5344CB8AC3E}">
        <p14:creationId xmlns:p14="http://schemas.microsoft.com/office/powerpoint/2010/main" val="39371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78651" y="2463823"/>
            <a:ext cx="1001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12. Ich traue meinem Kind immer etwas mehr zu und gebe ihm dadurch</a:t>
            </a:r>
          </a:p>
          <a:p>
            <a:r>
              <a:rPr lang="de-DE" sz="2400" dirty="0">
                <a:latin typeface="+mn-lt"/>
              </a:rPr>
              <a:t>      Sicherheit und Selbstvertrauen.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78651" y="3524868"/>
            <a:ext cx="860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13. Ich trage Partnerstreitigkeiten nicht vor unserem Kind aus.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78651" y="4312477"/>
            <a:ext cx="9802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14. Ich gebe meinem Kind den notwendigen erziehlichen Rahmen mit </a:t>
            </a:r>
          </a:p>
          <a:p>
            <a:r>
              <a:rPr lang="de-DE" sz="2400" dirty="0">
                <a:latin typeface="+mn-lt"/>
              </a:rPr>
              <a:t>      Geboten, Verboten und Erlaubnissen und achte konsequent </a:t>
            </a:r>
          </a:p>
          <a:p>
            <a:r>
              <a:rPr lang="de-DE" sz="2400" dirty="0">
                <a:latin typeface="+mn-lt"/>
              </a:rPr>
              <a:t>      auf deren Einhaltung.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13286" y="5699466"/>
            <a:ext cx="9525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15. Ich freue mich mit meinem Kind auf die Schule und äußere mich </a:t>
            </a:r>
          </a:p>
          <a:p>
            <a:r>
              <a:rPr lang="de-DE" sz="2400" dirty="0">
                <a:latin typeface="+mn-lt"/>
              </a:rPr>
              <a:t>       darüber positiv vor ihm.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84102" y="1703941"/>
            <a:ext cx="889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11. Ich kann mich bei meinem Kind auch einmal entschuldigen.</a:t>
            </a:r>
          </a:p>
        </p:txBody>
      </p:sp>
    </p:spTree>
    <p:extLst>
      <p:ext uri="{BB962C8B-B14F-4D97-AF65-F5344CB8AC3E}">
        <p14:creationId xmlns:p14="http://schemas.microsoft.com/office/powerpoint/2010/main" val="32572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Lernplattformen und Apps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3" y="4345406"/>
            <a:ext cx="4334632" cy="1934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28" y="4027554"/>
            <a:ext cx="4563181" cy="25705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050" y="1597647"/>
            <a:ext cx="2048770" cy="20487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3C1130-8D4D-4C6B-8F52-61FA16A5EA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24152"/>
          <a:stretch/>
        </p:blipFill>
        <p:spPr>
          <a:xfrm>
            <a:off x="2466109" y="1694477"/>
            <a:ext cx="1856509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22860" y="2066515"/>
            <a:ext cx="791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Konnten Sie 10 oder mehr Fragen mit „Ja“ beantworten?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9758" y="3221760"/>
            <a:ext cx="9167403" cy="23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de-DE" altLang="de-DE" sz="2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 Kinder wirklich benötigen ist die ZEIT der Erwachsenen!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de-DE" altLang="de-DE" sz="2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Zeit, in der der Erwachsene sich aufmerksam und mit Interesse dem Kind zuwendet.</a:t>
            </a:r>
          </a:p>
        </p:txBody>
      </p:sp>
    </p:spTree>
    <p:extLst>
      <p:ext uri="{BB962C8B-B14F-4D97-AF65-F5344CB8AC3E}">
        <p14:creationId xmlns:p14="http://schemas.microsoft.com/office/powerpoint/2010/main" val="2003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7" y="262732"/>
            <a:ext cx="7627938" cy="908050"/>
          </a:xfrm>
        </p:spPr>
        <p:txBody>
          <a:bodyPr/>
          <a:lstStyle/>
          <a:p>
            <a:pPr eaLnBrk="1" hangingPunct="1"/>
            <a:r>
              <a:rPr lang="de-DE" altLang="de-DE" dirty="0"/>
              <a:t>Fragen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81296A-9505-4110-951B-9B62F7A1B3F6}"/>
              </a:ext>
            </a:extLst>
          </p:cNvPr>
          <p:cNvSpPr txBox="1"/>
          <p:nvPr/>
        </p:nvSpPr>
        <p:spPr>
          <a:xfrm>
            <a:off x="2540135" y="3145479"/>
            <a:ext cx="1065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  Zeit für Rückfragen 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1857375"/>
            <a:ext cx="2324100" cy="2324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009775"/>
            <a:ext cx="2324100" cy="23241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4333875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1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Wir freuen uns, Sie und Ihr Kind in unserer Schule begrüßen zu dürfen!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80" y="2490963"/>
            <a:ext cx="5639369" cy="2009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Medienkompetenz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95632"/>
            <a:ext cx="4167531" cy="234871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7381" y="3814618"/>
            <a:ext cx="11024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Um die Schüler für dieses Thema fit zu machen und zu sensibilisieren werden hierzu immer wieder </a:t>
            </a:r>
            <a:r>
              <a:rPr lang="de-DE" sz="2000" dirty="0" err="1">
                <a:latin typeface="+mn-lt"/>
              </a:rPr>
              <a:t>Digibi</a:t>
            </a:r>
            <a:r>
              <a:rPr lang="de-DE" sz="2000" dirty="0">
                <a:latin typeface="+mn-lt"/>
              </a:rPr>
              <a:t>-Stunden und jährlich Projekttage zur Medienkompetenz in der Schule abgehalten.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In diesen Medienwochen ist der Unterrichtsschwerpunkt der sinnvolle und verantwortungsbewusste Umgang mit Medien aller Art.</a:t>
            </a:r>
          </a:p>
          <a:p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CA9437-F47D-40A0-B244-0E9677648E6E}"/>
              </a:ext>
            </a:extLst>
          </p:cNvPr>
          <p:cNvSpPr txBox="1"/>
          <p:nvPr/>
        </p:nvSpPr>
        <p:spPr>
          <a:xfrm>
            <a:off x="5212853" y="1897626"/>
            <a:ext cx="6635150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Unser schulinternes </a:t>
            </a:r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DIGIBI (digitale Bildung)- Konzept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basiert auf der Arbeit mit Tablets und interaktiven Tafeln. </a:t>
            </a:r>
          </a:p>
        </p:txBody>
      </p:sp>
    </p:spTree>
    <p:extLst>
      <p:ext uri="{BB962C8B-B14F-4D97-AF65-F5344CB8AC3E}">
        <p14:creationId xmlns:p14="http://schemas.microsoft.com/office/powerpoint/2010/main" val="198425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 „Gute gesunde Schule“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53E98A-9A72-4F3D-A5E2-BD35B89A616E}"/>
              </a:ext>
            </a:extLst>
          </p:cNvPr>
          <p:cNvSpPr txBox="1"/>
          <p:nvPr/>
        </p:nvSpPr>
        <p:spPr>
          <a:xfrm>
            <a:off x="293360" y="1875424"/>
            <a:ext cx="11765400" cy="4149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Die Grundschulen </a:t>
            </a:r>
            <a:r>
              <a:rPr lang="de-DE" sz="2000" dirty="0" err="1">
                <a:latin typeface="+mn-lt"/>
              </a:rPr>
              <a:t>Hannberg</a:t>
            </a:r>
            <a:r>
              <a:rPr lang="de-DE" sz="2000" dirty="0">
                <a:latin typeface="+mn-lt"/>
              </a:rPr>
              <a:t> und </a:t>
            </a:r>
            <a:r>
              <a:rPr lang="de-DE" sz="2000" dirty="0" err="1">
                <a:latin typeface="+mn-lt"/>
              </a:rPr>
              <a:t>Großenseebach</a:t>
            </a:r>
            <a:endParaRPr lang="de-DE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arbeiten zusammen an dem Projekt „Gute gesunde Schule“</a:t>
            </a:r>
            <a:r>
              <a:rPr lang="de-DE" sz="2000" b="1" dirty="0">
                <a:latin typeface="+mn-lt"/>
              </a:rPr>
              <a:t>.    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In regelmäßigen Treffen beraten sich die Kollegen und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Kolleginnen, wie eine Förderung der Alltagskompetenzen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in der Schule gelingen kann.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+mn-lt"/>
              </a:rPr>
              <a:t>Die Grundschule Großenseebach wurde im Schuljahr 2022/23 als „gute gesunde Schule“ ausgezeichnet.</a:t>
            </a:r>
          </a:p>
          <a:p>
            <a:pPr>
              <a:lnSpc>
                <a:spcPct val="150000"/>
              </a:lnSpc>
            </a:pPr>
            <a:endParaRPr lang="de-DE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9DF225-91A7-4AC9-8E4E-BA7EB1C66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22" y="2694277"/>
            <a:ext cx="4086424" cy="22979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6B5062-976F-447F-8968-E32F89EA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257" y="5577228"/>
            <a:ext cx="2809524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Öffentlichkeitsarbeit – Kommunikation Eltern - Schule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4434" y="5272980"/>
            <a:ext cx="9864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solidFill>
                <a:prstClr val="black"/>
              </a:solidFill>
            </a:endParaRPr>
          </a:p>
          <a:p>
            <a:r>
              <a:rPr lang="de-DE" sz="3200" dirty="0">
                <a:solidFill>
                  <a:prstClr val="black"/>
                </a:solidFill>
                <a:hlinkClick r:id="rId3"/>
              </a:rPr>
              <a:t>www.grundschule-grossenseebach.de</a:t>
            </a:r>
            <a:endParaRPr lang="de-DE" sz="32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9" y="1849168"/>
            <a:ext cx="7300369" cy="36238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3080105"/>
            <a:ext cx="3600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6811"/>
      </p:ext>
    </p:extLst>
  </p:cSld>
  <p:clrMapOvr>
    <a:masterClrMapping/>
  </p:clrMapOvr>
  <p:transition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Partner - Unsere Lesepaten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>
          <a:xfrm>
            <a:off x="737792" y="2615781"/>
            <a:ext cx="11031962" cy="3896749"/>
          </a:xfrm>
        </p:spPr>
        <p:txBody>
          <a:bodyPr>
            <a:noAutofit/>
          </a:bodyPr>
          <a:lstStyle/>
          <a:p>
            <a:pPr algn="just"/>
            <a:r>
              <a:rPr lang="de-DE" sz="2000" dirty="0">
                <a:solidFill>
                  <a:schemeClr val="tx1"/>
                </a:solidFill>
              </a:rPr>
              <a:t>Seit einigen Jahren gibt es an unseren Schulen </a:t>
            </a:r>
            <a:r>
              <a:rPr lang="de-DE" sz="2000" b="1" u="sng" dirty="0">
                <a:solidFill>
                  <a:schemeClr val="tx1"/>
                </a:solidFill>
              </a:rPr>
              <a:t>Lesepaten/Lesepatinnen.</a:t>
            </a:r>
            <a:r>
              <a:rPr lang="de-DE" sz="2000" dirty="0">
                <a:solidFill>
                  <a:schemeClr val="tx1"/>
                </a:solidFill>
              </a:rPr>
              <a:t> Dies sind aktive Senioren oder Mütter/ Väter/ sonstige Verwandte, die sich einmal die Woche Zeit nehmen, mit Schüler/innen zu lesen. Die Lesepatenstunden können während der Unterrichtszeit oder im direkten Anschluss daran stattfinden.</a:t>
            </a:r>
          </a:p>
        </p:txBody>
      </p:sp>
    </p:spTree>
    <p:extLst>
      <p:ext uri="{BB962C8B-B14F-4D97-AF65-F5344CB8AC3E}">
        <p14:creationId xmlns:p14="http://schemas.microsoft.com/office/powerpoint/2010/main" val="37549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FFFF"/>
                </a:solidFill>
              </a:rPr>
              <a:t>Mitwirkungsmöglichkeiten - </a:t>
            </a:r>
            <a:r>
              <a:rPr lang="de-DE" dirty="0"/>
              <a:t> Elternbeirat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1963" y="1481496"/>
            <a:ext cx="11286837" cy="5177922"/>
          </a:xfrm>
        </p:spPr>
        <p:txBody>
          <a:bodyPr rtlCol="0">
            <a:no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Der Elternbeirat unterstützt uns sowohl tatkräftig, als auch finanziell bei der Umsetzung von Projekten und Feiern.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Alle zwei Jahre werden die EB-Mitglieder neu gewählt.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u="sng" dirty="0">
                <a:solidFill>
                  <a:schemeClr val="tx1"/>
                </a:solidFill>
              </a:rPr>
              <a:t>So unterstützt der Elternbeirat uns bei… 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Nikolausfeier, Antolin-Ehrung, Theaterbesuch, Schulfest, Projektwoche, gesundem Frühstück, …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der Entscheidungsfindung z.B. bzgl. Anschaffungen (z.B. digitale Medien), Vorantreiben der Umsetzung schulischer Konzepte bei der Gemeinde, …</a:t>
            </a:r>
          </a:p>
          <a:p>
            <a:pPr fontAlgn="auto">
              <a:defRPr/>
            </a:pPr>
            <a:r>
              <a:rPr lang="de-DE" sz="2000" dirty="0">
                <a:solidFill>
                  <a:schemeClr val="tx1"/>
                </a:solidFill>
              </a:rPr>
              <a:t>Der Elternbeirat organisiert aber auch eigene Veranstaltungen wie Basare, Fasching, ...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74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Mitwirkungsmöglichkeiten – Mit Eltern Hand in Hand</a:t>
            </a:r>
          </a:p>
        </p:txBody>
      </p:sp>
      <p:sp>
        <p:nvSpPr>
          <p:cNvPr id="74759" name="Textfeld 2"/>
          <p:cNvSpPr txBox="1">
            <a:spLocks noChangeArrowheads="1"/>
          </p:cNvSpPr>
          <p:nvPr/>
        </p:nvSpPr>
        <p:spPr bwMode="auto">
          <a:xfrm>
            <a:off x="604838" y="2105844"/>
            <a:ext cx="6651369" cy="37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Eltern kommen als Kulturträger in den Unterricht und erzählen über ihren Beruf oder ein besonderes Hobby.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prstClr val="black"/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So haben wir in den letzten Jahren mit Hilfe engagierter Eltern verschiedene Aktionen durchführen können: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z.B.: </a:t>
            </a:r>
            <a:r>
              <a:rPr lang="de-DE" sz="2000" i="1" dirty="0">
                <a:solidFill>
                  <a:prstClr val="black"/>
                </a:solidFill>
                <a:latin typeface="Segoe UI"/>
              </a:rPr>
              <a:t>Tortenbackaktionen, Besuch eines Imkers, Darstellung des Berufsbild eines Journalisten, Abfischen der Karpfenweiher,…. </a:t>
            </a:r>
            <a:endParaRPr lang="de-DE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2500"/>
          <a:stretch/>
        </p:blipFill>
        <p:spPr>
          <a:xfrm>
            <a:off x="7968773" y="1600200"/>
            <a:ext cx="258767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092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6945A6B3-91A5-4594-A58A-ED58597B0D82}" vid="{3DB33372-A738-460F-A49C-440D48CE63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1962</Words>
  <Application>Microsoft Office PowerPoint</Application>
  <PresentationFormat>Breitbild</PresentationFormat>
  <Paragraphs>261</Paragraphs>
  <Slides>32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Segoe UI</vt:lpstr>
      <vt:lpstr>Segoe UI Light</vt:lpstr>
      <vt:lpstr>Symbol</vt:lpstr>
      <vt:lpstr>Times New Roman</vt:lpstr>
      <vt:lpstr>Wingdings</vt:lpstr>
      <vt:lpstr>WelcomeDoc</vt:lpstr>
      <vt:lpstr>Willkommen bei uns in Großenseebach</vt:lpstr>
      <vt:lpstr>So wollen wir in unserer Schule zusammenleben</vt:lpstr>
      <vt:lpstr>Lernplattformen und Apps</vt:lpstr>
      <vt:lpstr>Medienkompetenz</vt:lpstr>
      <vt:lpstr>Projekt „Gute gesunde Schule“</vt:lpstr>
      <vt:lpstr>Öffentlichkeitsarbeit – Kommunikation Eltern - Schule</vt:lpstr>
      <vt:lpstr>Externe Partner - Unsere Lesepaten</vt:lpstr>
      <vt:lpstr>Mitwirkungsmöglichkeiten -  Elternbeirat</vt:lpstr>
      <vt:lpstr>Mitwirkungsmöglichkeiten – Mit Eltern Hand in Hand</vt:lpstr>
      <vt:lpstr>Der Förderverein</vt:lpstr>
      <vt:lpstr>Mittagsbetreuung </vt:lpstr>
      <vt:lpstr>Den Übergang gemeinsam meistern</vt:lpstr>
      <vt:lpstr>Der Schuleintritt: Ende und Anfang</vt:lpstr>
      <vt:lpstr>PowerPoint-Präsentation</vt:lpstr>
      <vt:lpstr>PowerPoint-Präsentation</vt:lpstr>
      <vt:lpstr>Veränderte Rahmenbedingungen</vt:lpstr>
      <vt:lpstr>Schulfähigkeit als Aufgabe aller Beteiligten</vt:lpstr>
      <vt:lpstr>Phonologische Bewusstheit (Sprache)</vt:lpstr>
      <vt:lpstr>Mengen- und zahlenbezogenes Vorwissen</vt:lpstr>
      <vt:lpstr>Basiskompetenzen</vt:lpstr>
      <vt:lpstr>Entwicklungsunterschiede</vt:lpstr>
      <vt:lpstr>Zusammenarbeit von Schule und Elternhaus</vt:lpstr>
      <vt:lpstr>Handschrift und Stifthaltung</vt:lpstr>
      <vt:lpstr>Rechtliches  zur Schulanmeldung</vt:lpstr>
      <vt:lpstr>Organisatorisches zur Schulanmeldung</vt:lpstr>
      <vt:lpstr>PowerPoint-Präsentation</vt:lpstr>
      <vt:lpstr>Sind Sie schulreife Eltern?</vt:lpstr>
      <vt:lpstr>Sind Sie schulreife Eltern?</vt:lpstr>
      <vt:lpstr>Sind Sie schulreife Eltern?</vt:lpstr>
      <vt:lpstr>Sind Sie schulreife Eltern?</vt:lpstr>
      <vt:lpstr>Fragen </vt:lpstr>
      <vt:lpstr>Wir freuen uns, Sie und Ihr Kind in unserer Schule begrüßen zu dürfen!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2020-11-29T11:25:16Z</dcterms:created>
  <dcterms:modified xsi:type="dcterms:W3CDTF">2023-12-12T11:57:56Z</dcterms:modified>
</cp:coreProperties>
</file>